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8.xml" ContentType="application/vnd.openxmlformats-officedocument.theme+xml"/>
  <Override PartName="/ppt/slideLayouts/slideLayout14.xml" ContentType="application/vnd.openxmlformats-officedocument.presentationml.slideLayout+xml"/>
  <Override PartName="/ppt/theme/theme9.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0.xml" ContentType="application/vnd.openxmlformats-officedocument.theme+xml"/>
  <Override PartName="/ppt/slideLayouts/slideLayout20.xml" ContentType="application/vnd.openxmlformats-officedocument.presentationml.slideLayout+xml"/>
  <Override PartName="/ppt/theme/theme11.xml" ContentType="application/vnd.openxmlformats-officedocument.theme+xml"/>
  <Override PartName="/ppt/slideLayouts/slideLayout21.xml" ContentType="application/vnd.openxmlformats-officedocument.presentationml.slideLayout+xml"/>
  <Override PartName="/ppt/theme/theme1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89" r:id="rId2"/>
    <p:sldMasterId id="2147483660" r:id="rId3"/>
    <p:sldMasterId id="2147483667" r:id="rId4"/>
    <p:sldMasterId id="2147483675" r:id="rId5"/>
    <p:sldMasterId id="2147483672" r:id="rId6"/>
    <p:sldMasterId id="2147483677" r:id="rId7"/>
    <p:sldMasterId id="2147483679" r:id="rId8"/>
    <p:sldMasterId id="2147483682" r:id="rId9"/>
    <p:sldMasterId id="2147483692" r:id="rId10"/>
    <p:sldMasterId id="2147483713" r:id="rId11"/>
    <p:sldMasterId id="2147483715" r:id="rId12"/>
    <p:sldMasterId id="2147483717" r:id="rId13"/>
  </p:sldMasterIdLst>
  <p:notesMasterIdLst>
    <p:notesMasterId r:id="rId62"/>
  </p:notesMasterIdLst>
  <p:handoutMasterIdLst>
    <p:handoutMasterId r:id="rId63"/>
  </p:handoutMasterIdLst>
  <p:sldIdLst>
    <p:sldId id="567" r:id="rId14"/>
    <p:sldId id="628" r:id="rId15"/>
    <p:sldId id="609" r:id="rId16"/>
    <p:sldId id="624" r:id="rId17"/>
    <p:sldId id="667" r:id="rId18"/>
    <p:sldId id="629" r:id="rId19"/>
    <p:sldId id="630" r:id="rId20"/>
    <p:sldId id="663" r:id="rId21"/>
    <p:sldId id="631" r:id="rId22"/>
    <p:sldId id="632" r:id="rId23"/>
    <p:sldId id="653" r:id="rId24"/>
    <p:sldId id="652" r:id="rId25"/>
    <p:sldId id="633" r:id="rId26"/>
    <p:sldId id="658" r:id="rId27"/>
    <p:sldId id="634" r:id="rId28"/>
    <p:sldId id="635" r:id="rId29"/>
    <p:sldId id="636" r:id="rId30"/>
    <p:sldId id="637" r:id="rId31"/>
    <p:sldId id="664" r:id="rId32"/>
    <p:sldId id="651" r:id="rId33"/>
    <p:sldId id="665" r:id="rId34"/>
    <p:sldId id="666" r:id="rId35"/>
    <p:sldId id="640" r:id="rId36"/>
    <p:sldId id="641" r:id="rId37"/>
    <p:sldId id="642" r:id="rId38"/>
    <p:sldId id="662" r:id="rId39"/>
    <p:sldId id="643" r:id="rId40"/>
    <p:sldId id="668" r:id="rId41"/>
    <p:sldId id="669" r:id="rId42"/>
    <p:sldId id="661" r:id="rId43"/>
    <p:sldId id="670" r:id="rId44"/>
    <p:sldId id="671" r:id="rId45"/>
    <p:sldId id="644" r:id="rId46"/>
    <p:sldId id="645" r:id="rId47"/>
    <p:sldId id="646" r:id="rId48"/>
    <p:sldId id="650" r:id="rId49"/>
    <p:sldId id="649" r:id="rId50"/>
    <p:sldId id="659" r:id="rId51"/>
    <p:sldId id="647" r:id="rId52"/>
    <p:sldId id="654" r:id="rId53"/>
    <p:sldId id="655" r:id="rId54"/>
    <p:sldId id="648" r:id="rId55"/>
    <p:sldId id="660" r:id="rId56"/>
    <p:sldId id="657" r:id="rId57"/>
    <p:sldId id="672" r:id="rId58"/>
    <p:sldId id="675" r:id="rId59"/>
    <p:sldId id="676" r:id="rId60"/>
    <p:sldId id="656" r:id="rId6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na Thomas" initials="TT" lastIdx="2" clrIdx="0">
    <p:extLst>
      <p:ext uri="{19B8F6BF-5375-455C-9EA6-DF929625EA0E}">
        <p15:presenceInfo xmlns:p15="http://schemas.microsoft.com/office/powerpoint/2012/main" userId="S-1-5-21-66529269-1652698874-1629300891-8699" providerId="AD"/>
      </p:ext>
    </p:extLst>
  </p:cmAuthor>
  <p:cmAuthor id="2" name="Anna Alfonso" initials="AA" lastIdx="1" clrIdx="1">
    <p:extLst>
      <p:ext uri="{19B8F6BF-5375-455C-9EA6-DF929625EA0E}">
        <p15:presenceInfo xmlns:p15="http://schemas.microsoft.com/office/powerpoint/2012/main" userId="S-1-5-21-66529269-1652698874-1629300891-149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C143"/>
    <a:srgbClr val="7BC1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60" autoAdjust="0"/>
    <p:restoredTop sz="70102" autoAdjust="0"/>
  </p:normalViewPr>
  <p:slideViewPr>
    <p:cSldViewPr>
      <p:cViewPr varScale="1">
        <p:scale>
          <a:sx n="89" d="100"/>
          <a:sy n="89" d="100"/>
        </p:scale>
        <p:origin x="2290" y="67"/>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notesViewPr>
    <p:cSldViewPr>
      <p:cViewPr>
        <p:scale>
          <a:sx n="100" d="100"/>
          <a:sy n="100" d="100"/>
        </p:scale>
        <p:origin x="-1890" y="241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7-01T23:32:57.538" idx="2">
    <p:pos x="10" y="10"/>
    <p:text>Know what they are interested in?</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27025C6-5113-4C20-A209-FB72DB8DB538}" type="datetimeFigureOut">
              <a:rPr lang="en-US" smtClean="0"/>
              <a:t>7/22/2019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6042458-7AFC-47FD-A2C5-3A50DF43E8E2}" type="slidenum">
              <a:rPr lang="en-US" smtClean="0"/>
              <a:t>‹#›</a:t>
            </a:fld>
            <a:endParaRPr lang="en-US"/>
          </a:p>
        </p:txBody>
      </p:sp>
    </p:spTree>
    <p:extLst>
      <p:ext uri="{BB962C8B-B14F-4D97-AF65-F5344CB8AC3E}">
        <p14:creationId xmlns:p14="http://schemas.microsoft.com/office/powerpoint/2010/main" val="33071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E5C6042-4D9B-48B5-9278-E6A216DBB91A}" type="datetimeFigureOut">
              <a:rPr lang="en-US" smtClean="0"/>
              <a:pPr/>
              <a:t>7/22/2019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5CCFD94-5EC6-467A-B5B3-B0F47D4550FD}" type="slidenum">
              <a:rPr lang="en-US" smtClean="0"/>
              <a:pPr/>
              <a:t>‹#›</a:t>
            </a:fld>
            <a:endParaRPr lang="en-US"/>
          </a:p>
        </p:txBody>
      </p:sp>
    </p:spTree>
    <p:extLst>
      <p:ext uri="{BB962C8B-B14F-4D97-AF65-F5344CB8AC3E}">
        <p14:creationId xmlns:p14="http://schemas.microsoft.com/office/powerpoint/2010/main" val="2327935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Media_relation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lindareedenever.com.au/64-bridging-statements-can-use-media-interview/"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slidegenius.com/blog/business-storytelling-presentation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newstatesman.com/science-tech/social-media/2017/04/march-micro-influencers-why-your-friends-are-promoting-toothpaste"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izea.com/2017/06/12/micro-influencers-101/" TargetMode="External"/><Relationship Id="rId4" Type="http://schemas.openxmlformats.org/officeDocument/2006/relationships/hyperlink" Target="http://www.adweek.com/digital/what-is-the-real-cost-of-instagram-influence-infographics/"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Good afternoon everyone. I’m Anna Alfonso, Director of Marketing &amp; Communications at the Edmonton Public Library. In today’s webinar, I’ll guide you through </a:t>
            </a:r>
            <a:r>
              <a:rPr lang="en-US" sz="1200" kern="1200" dirty="0" smtClean="0">
                <a:solidFill>
                  <a:schemeClr val="tx1"/>
                </a:solidFill>
                <a:effectLst/>
                <a:latin typeface="+mn-lt"/>
                <a:ea typeface="+mn-ea"/>
                <a:cs typeface="+mn-cs"/>
              </a:rPr>
              <a:t>the basics of media relations. This can take many forms, face to face, online, telephone and print. It can be both an exciting and daunting task for anyone, regardless of the role you have within your library. I’ll go through 10 tips to inform and support your approach to media relations.</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1</a:t>
            </a:fld>
            <a:endParaRPr lang="en-US"/>
          </a:p>
        </p:txBody>
      </p:sp>
    </p:spTree>
    <p:extLst>
      <p:ext uri="{BB962C8B-B14F-4D97-AF65-F5344CB8AC3E}">
        <p14:creationId xmlns:p14="http://schemas.microsoft.com/office/powerpoint/2010/main" val="291505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DO’s of media pitches.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1. Target your efforts.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Focus and tailor your pitch to a curated list of reporters, you have a better chance of earning media coverage.</a:t>
            </a:r>
          </a:p>
          <a:p>
            <a:r>
              <a:rPr lang="en-US" sz="1200" b="1" kern="1200" dirty="0" smtClean="0">
                <a:solidFill>
                  <a:schemeClr val="tx1"/>
                </a:solidFill>
                <a:effectLst/>
                <a:latin typeface="+mn-lt"/>
                <a:ea typeface="+mn-ea"/>
                <a:cs typeface="+mn-cs"/>
              </a:rPr>
              <a:t>2. Plan and Prepare.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it comes to engaging potential prospects and media in real-time, all of the work doesn’t happen in the moment. It requires planning. Put together monthly, quarterly and yearly strategies that encompass media relations, campaigns and content plans.</a:t>
            </a:r>
          </a:p>
          <a:p>
            <a:pPr lvl="0"/>
            <a:r>
              <a:rPr lang="en-US" sz="1200" b="1" kern="1200" dirty="0" smtClean="0">
                <a:solidFill>
                  <a:schemeClr val="tx1"/>
                </a:solidFill>
                <a:effectLst/>
                <a:latin typeface="+mn-lt"/>
                <a:ea typeface="+mn-ea"/>
                <a:cs typeface="+mn-cs"/>
              </a:rPr>
              <a:t>3. Nurture your relationships. </a:t>
            </a:r>
            <a:r>
              <a:rPr lang="en-US" sz="1200" kern="1200" dirty="0" smtClean="0">
                <a:solidFill>
                  <a:schemeClr val="tx1"/>
                </a:solidFill>
                <a:effectLst/>
                <a:latin typeface="+mn-lt"/>
                <a:ea typeface="+mn-ea"/>
                <a:cs typeface="+mn-cs"/>
              </a:rPr>
              <a:t>Be aware of media’s timelines, and deadlines.</a:t>
            </a:r>
          </a:p>
          <a:p>
            <a:r>
              <a:rPr lang="en-US" sz="1200" kern="1200" dirty="0" smtClean="0">
                <a:solidFill>
                  <a:schemeClr val="tx1"/>
                </a:solidFill>
                <a:effectLst/>
                <a:latin typeface="+mn-lt"/>
                <a:ea typeface="+mn-ea"/>
                <a:cs typeface="+mn-cs"/>
              </a:rPr>
              <a:t>Create a spokesperson chart so you know who the “Go </a:t>
            </a:r>
            <a:r>
              <a:rPr lang="en-US" sz="1200" kern="1200" dirty="0" err="1" smtClean="0">
                <a:solidFill>
                  <a:schemeClr val="tx1"/>
                </a:solidFill>
                <a:effectLst/>
                <a:latin typeface="+mn-lt"/>
                <a:ea typeface="+mn-ea"/>
                <a:cs typeface="+mn-cs"/>
              </a:rPr>
              <a:t>To’s</a:t>
            </a:r>
            <a:r>
              <a:rPr lang="en-US" sz="1200" kern="1200" dirty="0" smtClean="0">
                <a:solidFill>
                  <a:schemeClr val="tx1"/>
                </a:solidFill>
                <a:effectLst/>
                <a:latin typeface="+mn-lt"/>
                <a:ea typeface="+mn-ea"/>
                <a:cs typeface="+mn-cs"/>
              </a:rPr>
              <a:t>”  are in your library when it comes to media interviews. Perhaps CEO for Capital Projects, budget, new services. Community Librarians for new programs and classes. And assign back up spokespeople.</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10</a:t>
            </a:fld>
            <a:endParaRPr lang="en-US"/>
          </a:p>
        </p:txBody>
      </p:sp>
    </p:spTree>
    <p:extLst>
      <p:ext uri="{BB962C8B-B14F-4D97-AF65-F5344CB8AC3E}">
        <p14:creationId xmlns:p14="http://schemas.microsoft.com/office/powerpoint/2010/main" val="3982907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Example: Targeted entertainment reporter Graham Neil to cover FTSS featuring Choir </a:t>
            </a:r>
            <a:r>
              <a:rPr lang="en-US" sz="1200" kern="1200" dirty="0" err="1" smtClean="0">
                <a:solidFill>
                  <a:schemeClr val="tx1"/>
                </a:solidFill>
                <a:effectLst/>
                <a:latin typeface="+mn-lt"/>
                <a:ea typeface="+mn-ea"/>
                <a:cs typeface="+mn-cs"/>
              </a:rPr>
              <a:t>Choir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Choir</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sz="1200" b="0" i="0" u="none" strike="noStrike" kern="1200" cap="none" dirty="0">
              <a:solidFill>
                <a:schemeClr val="dk1"/>
              </a:solidFill>
              <a:effectLst/>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85CCFD94-5EC6-467A-B5B3-B0F47D4550FD}" type="slidenum">
              <a:rPr lang="en-US" smtClean="0"/>
              <a:pPr/>
              <a:t>11</a:t>
            </a:fld>
            <a:endParaRPr lang="en-US"/>
          </a:p>
        </p:txBody>
      </p:sp>
    </p:spTree>
    <p:extLst>
      <p:ext uri="{BB962C8B-B14F-4D97-AF65-F5344CB8AC3E}">
        <p14:creationId xmlns:p14="http://schemas.microsoft.com/office/powerpoint/2010/main" val="3049066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EPL’s media e-newsletter is sent out to media contacts every three weeks.  When we are curating the content, we ask is it media worthy? Is there a story here? Who could be interviewed? </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12</a:t>
            </a:fld>
            <a:endParaRPr lang="en-US"/>
          </a:p>
        </p:txBody>
      </p:sp>
    </p:spTree>
    <p:extLst>
      <p:ext uri="{BB962C8B-B14F-4D97-AF65-F5344CB8AC3E}">
        <p14:creationId xmlns:p14="http://schemas.microsoft.com/office/powerpoint/2010/main" val="696986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DON’Ts</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Don’t Use cookie cutter pitches</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Target your pitches to the audience – what are they interested in?</a:t>
            </a:r>
            <a:endParaRPr lang="en-US" sz="1200" kern="1200" dirty="0" smtClean="0">
              <a:solidFill>
                <a:schemeClr val="tx1"/>
              </a:solidFill>
              <a:effectLst/>
              <a:latin typeface="+mn-lt"/>
              <a:ea typeface="+mn-ea"/>
              <a:cs typeface="+mn-cs"/>
            </a:endParaRPr>
          </a:p>
          <a:p>
            <a:pPr lvl="0"/>
            <a:endParaRPr lang="en-CA"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Don’t Include heavy attachments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drafting your messages, make sure to avoid adding heavy attachments. Media outlets receive lots of pitch emails every day and large attachments will only discourage journalists from downloading them and learning more about your pitch.</a:t>
            </a:r>
          </a:p>
          <a:p>
            <a:r>
              <a:rPr lang="en-US" sz="1200" kern="1200" dirty="0" smtClean="0">
                <a:solidFill>
                  <a:schemeClr val="tx1"/>
                </a:solidFill>
                <a:effectLst/>
                <a:latin typeface="+mn-lt"/>
                <a:ea typeface="+mn-ea"/>
                <a:cs typeface="+mn-cs"/>
              </a:rPr>
              <a:t>Also, you  never know what sort of regulations are placed on company email inboxes – some don’t allow attachments weighing more than 5MB. And you wouldn’t want your email turned back just because of that.</a:t>
            </a:r>
          </a:p>
          <a:p>
            <a:r>
              <a:rPr lang="en-US" sz="1200" kern="1200" dirty="0" smtClean="0">
                <a:solidFill>
                  <a:schemeClr val="tx1"/>
                </a:solidFill>
                <a:effectLst/>
                <a:latin typeface="+mn-lt"/>
                <a:ea typeface="+mn-ea"/>
                <a:cs typeface="+mn-cs"/>
              </a:rPr>
              <a:t> </a:t>
            </a:r>
          </a:p>
          <a:p>
            <a:pPr lvl="0"/>
            <a:r>
              <a:rPr lang="en-CA" sz="1200" kern="1200" dirty="0" smtClean="0">
                <a:solidFill>
                  <a:schemeClr val="tx1"/>
                </a:solidFill>
                <a:effectLst/>
                <a:latin typeface="+mn-lt"/>
                <a:ea typeface="+mn-ea"/>
                <a:cs typeface="+mn-cs"/>
              </a:rPr>
              <a:t>Don’t Forget to proofread</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Ensure that your pitch – media release, media advisory is error free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13</a:t>
            </a:fld>
            <a:endParaRPr lang="en-US"/>
          </a:p>
        </p:txBody>
      </p:sp>
    </p:spTree>
    <p:extLst>
      <p:ext uri="{BB962C8B-B14F-4D97-AF65-F5344CB8AC3E}">
        <p14:creationId xmlns:p14="http://schemas.microsoft.com/office/powerpoint/2010/main" val="3047345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a:t>
            </a:r>
            <a:r>
              <a:rPr lang="en-US" baseline="0" dirty="0" smtClean="0"/>
              <a:t> types of formal media pitches.</a:t>
            </a:r>
          </a:p>
          <a:p>
            <a:endParaRPr lang="en-US" baseline="0" dirty="0" smtClean="0"/>
          </a:p>
          <a:p>
            <a:r>
              <a:rPr lang="en-US" sz="1200" kern="1200" dirty="0" smtClean="0">
                <a:solidFill>
                  <a:schemeClr val="tx1"/>
                </a:solidFill>
                <a:effectLst/>
                <a:latin typeface="+mn-lt"/>
                <a:ea typeface="+mn-ea"/>
                <a:cs typeface="+mn-cs"/>
              </a:rPr>
              <a:t>A media release should read like an article, with quotes and facts, to stimulate possible pick-up by media and to generate print and broadcast reports. Whereas a media advisory offers basic information, a media release creates an image and story that journalists can use alone or use as background when writing a story.</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Your release should be written like an actual news story,—with a headline and the most important information at the top.</a:t>
            </a:r>
          </a:p>
          <a:p>
            <a:pPr lvl="0"/>
            <a:r>
              <a:rPr lang="en-US" sz="1200" kern="1200" dirty="0" smtClean="0">
                <a:solidFill>
                  <a:schemeClr val="tx1"/>
                </a:solidFill>
                <a:effectLst/>
                <a:latin typeface="+mn-lt"/>
                <a:ea typeface="+mn-ea"/>
                <a:cs typeface="+mn-cs"/>
              </a:rPr>
              <a:t>Your release should include quotes from spokespeople.</a:t>
            </a:r>
          </a:p>
          <a:p>
            <a:pPr lvl="0"/>
            <a:r>
              <a:rPr lang="en-US" sz="1200" kern="1200" dirty="0" smtClean="0">
                <a:solidFill>
                  <a:schemeClr val="tx1"/>
                </a:solidFill>
                <a:effectLst/>
                <a:latin typeface="+mn-lt"/>
                <a:ea typeface="+mn-ea"/>
                <a:cs typeface="+mn-cs"/>
              </a:rPr>
              <a:t>The purpose of a media release is to announce the launch of a new program or service, a significant partnership, opening a new branch</a:t>
            </a:r>
          </a:p>
          <a:p>
            <a:pPr lvl="0"/>
            <a:r>
              <a:rPr lang="en-US" sz="1200" b="1" kern="1200" dirty="0" smtClean="0">
                <a:solidFill>
                  <a:schemeClr val="tx1"/>
                </a:solidFill>
                <a:effectLst/>
                <a:latin typeface="+mn-lt"/>
                <a:ea typeface="+mn-ea"/>
                <a:cs typeface="+mn-cs"/>
              </a:rPr>
              <a:t>A media release has a different purpose than a media advisory.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 media advisory alerts the media, in a concise manner, to upcoming events (like a media conference). Think of it like an invitation that answers only the important questions: Who, What, When, Where, and Why.</a:t>
            </a: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I’m happy to email samples of the different formats</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14</a:t>
            </a:fld>
            <a:endParaRPr lang="en-US"/>
          </a:p>
        </p:txBody>
      </p:sp>
    </p:spTree>
    <p:extLst>
      <p:ext uri="{BB962C8B-B14F-4D97-AF65-F5344CB8AC3E}">
        <p14:creationId xmlns:p14="http://schemas.microsoft.com/office/powerpoint/2010/main" val="1399079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10 elements of newsworthiness –buzzworthy stories have more than one of these elements.</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15</a:t>
            </a:fld>
            <a:endParaRPr lang="en-US"/>
          </a:p>
        </p:txBody>
      </p:sp>
    </p:spTree>
    <p:extLst>
      <p:ext uri="{BB962C8B-B14F-4D97-AF65-F5344CB8AC3E}">
        <p14:creationId xmlns:p14="http://schemas.microsoft.com/office/powerpoint/2010/main" val="1925800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sz="1200" b="1" kern="1200" dirty="0" smtClean="0">
                <a:solidFill>
                  <a:schemeClr val="tx1"/>
                </a:solidFill>
                <a:effectLst/>
                <a:latin typeface="+mn-lt"/>
                <a:ea typeface="+mn-ea"/>
                <a:cs typeface="+mn-cs"/>
              </a:rPr>
              <a:t>Proximity: </a:t>
            </a:r>
            <a:r>
              <a:rPr lang="en-US" sz="1200" kern="1200" dirty="0" smtClean="0">
                <a:solidFill>
                  <a:schemeClr val="tx1"/>
                </a:solidFill>
                <a:effectLst/>
                <a:latin typeface="+mn-lt"/>
                <a:ea typeface="+mn-ea"/>
                <a:cs typeface="+mn-cs"/>
              </a:rPr>
              <a:t> If an event is happening nearby, it will impact readers more than if it were happening somewhere else that doesn't affect them as much – in another city or in another province. </a:t>
            </a:r>
          </a:p>
          <a:p>
            <a:pPr marL="228600" indent="-228600">
              <a:buAutoNum type="arabicPeriod"/>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2. Prominence:</a:t>
            </a:r>
            <a:r>
              <a:rPr lang="en-US" sz="1200" kern="1200" dirty="0" smtClean="0">
                <a:solidFill>
                  <a:schemeClr val="tx1"/>
                </a:solidFill>
                <a:effectLst/>
                <a:latin typeface="+mn-lt"/>
                <a:ea typeface="+mn-ea"/>
                <a:cs typeface="+mn-cs"/>
              </a:rPr>
              <a:t> A well-known person, place or event has a stronger news angle than something that the audience isn’t familiar with. A local guest speaker visiting your branch to take over story time doesn't resonate with many people ... unless that speaker is a well known local celebrity or public figure or Oprah.</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3. Timeliness:</a:t>
            </a:r>
            <a:r>
              <a:rPr lang="en-US" sz="1200" kern="1200" dirty="0" smtClean="0">
                <a:solidFill>
                  <a:schemeClr val="tx1"/>
                </a:solidFill>
                <a:effectLst/>
                <a:latin typeface="+mn-lt"/>
                <a:ea typeface="+mn-ea"/>
                <a:cs typeface="+mn-cs"/>
              </a:rPr>
              <a:t> Current news has more impact than something that happened yesterday or last week. The news media loses interest in past events because there is always fresh news somewhere.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4. Oddity</a:t>
            </a:r>
            <a:r>
              <a:rPr lang="en-US" sz="1200" kern="1200" dirty="0" smtClean="0">
                <a:solidFill>
                  <a:schemeClr val="tx1"/>
                </a:solidFill>
                <a:effectLst/>
                <a:latin typeface="+mn-lt"/>
                <a:ea typeface="+mn-ea"/>
                <a:cs typeface="+mn-cs"/>
              </a:rPr>
              <a:t>: If something is unusual, shocking or bizarre, the strangeness alone could make it newsworthy.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5. Consequence:</a:t>
            </a:r>
            <a:r>
              <a:rPr lang="en-US" sz="1200" kern="1200" dirty="0" smtClean="0">
                <a:solidFill>
                  <a:schemeClr val="tx1"/>
                </a:solidFill>
                <a:effectLst/>
                <a:latin typeface="+mn-lt"/>
                <a:ea typeface="+mn-ea"/>
                <a:cs typeface="+mn-cs"/>
              </a:rPr>
              <a:t> If the impact of an event may directly affect the community, media will want to know about it.  </a:t>
            </a:r>
            <a:endParaRPr lang="en-US" sz="1200" i="1"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Helvetica" panose="020B0604020202030204" pitchFamily="34" charset="0"/>
              </a:rPr>
              <a:t>http://www.axiapr.com/blog/elements-of-news   </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16</a:t>
            </a:fld>
            <a:endParaRPr lang="en-US"/>
          </a:p>
        </p:txBody>
      </p:sp>
    </p:spTree>
    <p:extLst>
      <p:ext uri="{BB962C8B-B14F-4D97-AF65-F5344CB8AC3E}">
        <p14:creationId xmlns:p14="http://schemas.microsoft.com/office/powerpoint/2010/main" val="2312580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1" kern="1200" dirty="0" smtClean="0">
                <a:solidFill>
                  <a:schemeClr val="tx1"/>
                </a:solidFill>
                <a:effectLst/>
                <a:latin typeface="+mn-lt"/>
                <a:ea typeface="+mn-ea"/>
                <a:cs typeface="+mn-cs"/>
              </a:rPr>
              <a:t>6. Conflict</a:t>
            </a:r>
            <a:r>
              <a:rPr lang="en-US" sz="1200" kern="1200" dirty="0" smtClean="0">
                <a:solidFill>
                  <a:schemeClr val="tx1"/>
                </a:solidFill>
                <a:effectLst/>
                <a:latin typeface="+mn-lt"/>
                <a:ea typeface="+mn-ea"/>
                <a:cs typeface="+mn-cs"/>
              </a:rPr>
              <a:t>: Readers are always interested in disagreements, arguments and rivalries. If an event has a conflict attached to it, many readers will be interested on that basis alone. </a:t>
            </a:r>
            <a:r>
              <a:rPr lang="en-US" sz="1200" i="1" kern="1200" dirty="0" smtClean="0">
                <a:solidFill>
                  <a:schemeClr val="tx1"/>
                </a:solidFill>
                <a:effectLst/>
                <a:latin typeface="+mn-lt"/>
                <a:ea typeface="+mn-ea"/>
                <a:cs typeface="+mn-cs"/>
              </a:rPr>
              <a:t>[It's human nature to choose sides and stand up for that choice. Stories that involve conflict include those about religion, sports, business, trials, wars, human rights violations, politics or even struggles against nature, animals or outer space.]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7. Human interest</a:t>
            </a:r>
            <a:r>
              <a:rPr lang="en-US" sz="1200" kern="1200" dirty="0" smtClean="0">
                <a:solidFill>
                  <a:schemeClr val="tx1"/>
                </a:solidFill>
                <a:effectLst/>
                <a:latin typeface="+mn-lt"/>
                <a:ea typeface="+mn-ea"/>
                <a:cs typeface="+mn-cs"/>
              </a:rPr>
              <a:t>: If a situation draws any sort of emotional reaction, then it might contain the news element of a human-interest story. These stories can be "soft“ – think</a:t>
            </a:r>
            <a:r>
              <a:rPr lang="en-US" sz="1200" kern="1200" baseline="0" dirty="0" smtClean="0">
                <a:solidFill>
                  <a:schemeClr val="tx1"/>
                </a:solidFill>
                <a:effectLst/>
                <a:latin typeface="+mn-lt"/>
                <a:ea typeface="+mn-ea"/>
                <a:cs typeface="+mn-cs"/>
              </a:rPr>
              <a:t> of a </a:t>
            </a:r>
            <a:r>
              <a:rPr lang="en-US" sz="1200" kern="1200" dirty="0" smtClean="0">
                <a:solidFill>
                  <a:schemeClr val="tx1"/>
                </a:solidFill>
                <a:effectLst/>
                <a:latin typeface="+mn-lt"/>
                <a:ea typeface="+mn-ea"/>
                <a:cs typeface="+mn-cs"/>
              </a:rPr>
              <a:t> kid-at-the-petting-zoo snapshots or inspiring comeback accounts. Library testimonials could fall in this category.</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8. Extremes/superlatives:</a:t>
            </a:r>
            <a:r>
              <a:rPr lang="en-US" sz="1200" kern="1200" dirty="0" smtClean="0">
                <a:solidFill>
                  <a:schemeClr val="tx1"/>
                </a:solidFill>
                <a:effectLst/>
                <a:latin typeface="+mn-lt"/>
                <a:ea typeface="+mn-ea"/>
                <a:cs typeface="+mn-cs"/>
              </a:rPr>
              <a:t> Reporters and audiences alike love to hear about the first, the best, the longest, the smallest, the highest. If you can claim one for yourself, go for it.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9. Scandal</a:t>
            </a:r>
            <a:r>
              <a:rPr lang="en-US" sz="1200" kern="1200" dirty="0" smtClean="0">
                <a:solidFill>
                  <a:schemeClr val="tx1"/>
                </a:solidFill>
                <a:effectLst/>
                <a:latin typeface="+mn-lt"/>
                <a:ea typeface="+mn-ea"/>
                <a:cs typeface="+mn-cs"/>
              </a:rPr>
              <a:t>: Everyone loves to hate scandals. Reporters will want to get the scoop on it.</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10. Impact:</a:t>
            </a:r>
            <a:r>
              <a:rPr lang="en-US" sz="1200" kern="1200" dirty="0" smtClean="0">
                <a:solidFill>
                  <a:schemeClr val="tx1"/>
                </a:solidFill>
                <a:effectLst/>
                <a:latin typeface="+mn-lt"/>
                <a:ea typeface="+mn-ea"/>
                <a:cs typeface="+mn-cs"/>
              </a:rPr>
              <a:t> Whether it's a peaceful protest that encompasses five city blocks or a 10-car pileup on the </a:t>
            </a:r>
            <a:r>
              <a:rPr lang="en-US" sz="1200" kern="1200" dirty="0" err="1" smtClean="0">
                <a:solidFill>
                  <a:schemeClr val="tx1"/>
                </a:solidFill>
                <a:effectLst/>
                <a:latin typeface="+mn-lt"/>
                <a:ea typeface="+mn-ea"/>
                <a:cs typeface="+mn-cs"/>
              </a:rPr>
              <a:t>Henday</a:t>
            </a:r>
            <a:r>
              <a:rPr lang="en-US" sz="1200" kern="1200" dirty="0" smtClean="0">
                <a:solidFill>
                  <a:schemeClr val="tx1"/>
                </a:solidFill>
                <a:effectLst/>
                <a:latin typeface="+mn-lt"/>
                <a:ea typeface="+mn-ea"/>
                <a:cs typeface="+mn-cs"/>
              </a:rPr>
              <a:t>, the more people involved in the event, the more newsworthy it is. </a:t>
            </a:r>
            <a:endParaRPr lang="en-US" sz="1200" i="1"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Helvetica" panose="020B0604020202030204" pitchFamily="34" charset="0"/>
              </a:rPr>
              <a:t>http://www.axiapr.com/blog/elements-of-news </a:t>
            </a:r>
          </a:p>
          <a:p>
            <a:endParaRPr lang="en-US" sz="2400" dirty="0">
              <a:latin typeface="Helvetica" panose="020B0604020202030204" pitchFamily="34" charset="0"/>
            </a:endParaRPr>
          </a:p>
        </p:txBody>
      </p:sp>
      <p:sp>
        <p:nvSpPr>
          <p:cNvPr id="4" name="Slide Number Placeholder 3"/>
          <p:cNvSpPr>
            <a:spLocks noGrp="1"/>
          </p:cNvSpPr>
          <p:nvPr>
            <p:ph type="sldNum" sz="quarter" idx="10"/>
          </p:nvPr>
        </p:nvSpPr>
        <p:spPr/>
        <p:txBody>
          <a:bodyPr/>
          <a:lstStyle/>
          <a:p>
            <a:fld id="{85CCFD94-5EC6-467A-B5B3-B0F47D4550FD}" type="slidenum">
              <a:rPr lang="en-US" smtClean="0"/>
              <a:pPr/>
              <a:t>17</a:t>
            </a:fld>
            <a:endParaRPr lang="en-US"/>
          </a:p>
        </p:txBody>
      </p:sp>
    </p:spTree>
    <p:extLst>
      <p:ext uri="{BB962C8B-B14F-4D97-AF65-F5344CB8AC3E}">
        <p14:creationId xmlns:p14="http://schemas.microsoft.com/office/powerpoint/2010/main" val="1855514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Different types of media interviews:</a:t>
            </a:r>
          </a:p>
          <a:p>
            <a:pPr lvl="0"/>
            <a:r>
              <a:rPr lang="en-US" sz="1200" kern="1200" dirty="0" smtClean="0">
                <a:solidFill>
                  <a:schemeClr val="tx1"/>
                </a:solidFill>
                <a:effectLst/>
                <a:latin typeface="+mn-lt"/>
                <a:ea typeface="+mn-ea"/>
                <a:cs typeface="+mn-cs"/>
              </a:rPr>
              <a:t>Print can be in-person, phone, Skype</a:t>
            </a:r>
          </a:p>
          <a:p>
            <a:pPr lvl="0"/>
            <a:r>
              <a:rPr lang="en-US" sz="1200" kern="1200" dirty="0" smtClean="0">
                <a:solidFill>
                  <a:schemeClr val="tx1"/>
                </a:solidFill>
                <a:effectLst/>
                <a:latin typeface="+mn-lt"/>
                <a:ea typeface="+mn-ea"/>
                <a:cs typeface="+mn-cs"/>
              </a:rPr>
              <a:t>Radio – in studio live or telephone live or recorded </a:t>
            </a:r>
          </a:p>
          <a:p>
            <a:pPr lvl="0"/>
            <a:r>
              <a:rPr lang="en-US" sz="1200" kern="1200" dirty="0" smtClean="0">
                <a:solidFill>
                  <a:schemeClr val="tx1"/>
                </a:solidFill>
                <a:effectLst/>
                <a:latin typeface="+mn-lt"/>
                <a:ea typeface="+mn-ea"/>
                <a:cs typeface="+mn-cs"/>
              </a:rPr>
              <a:t>Live TV in-studio</a:t>
            </a:r>
          </a:p>
          <a:p>
            <a:pPr lvl="0"/>
            <a:r>
              <a:rPr lang="en-US" sz="1200" kern="1200" dirty="0" smtClean="0">
                <a:solidFill>
                  <a:schemeClr val="tx1"/>
                </a:solidFill>
                <a:effectLst/>
                <a:latin typeface="+mn-lt"/>
                <a:ea typeface="+mn-ea"/>
                <a:cs typeface="+mn-cs"/>
              </a:rPr>
              <a:t>TV on location live or recorded </a:t>
            </a:r>
          </a:p>
          <a:p>
            <a:pPr lvl="0"/>
            <a:r>
              <a:rPr lang="en-US" sz="1200" kern="1200" dirty="0" smtClean="0">
                <a:solidFill>
                  <a:schemeClr val="tx1"/>
                </a:solidFill>
                <a:effectLst/>
                <a:latin typeface="+mn-lt"/>
                <a:ea typeface="+mn-ea"/>
                <a:cs typeface="+mn-cs"/>
              </a:rPr>
              <a:t>Facebook Live </a:t>
            </a:r>
          </a:p>
          <a:p>
            <a:pPr lvl="0"/>
            <a:r>
              <a:rPr lang="en-US" sz="1200" kern="1200" dirty="0" smtClean="0">
                <a:solidFill>
                  <a:schemeClr val="tx1"/>
                </a:solidFill>
                <a:effectLst/>
                <a:latin typeface="+mn-lt"/>
                <a:ea typeface="+mn-ea"/>
                <a:cs typeface="+mn-cs"/>
              </a:rPr>
              <a:t>Blog article with our without video</a:t>
            </a:r>
          </a:p>
          <a:p>
            <a:pPr lvl="0"/>
            <a:r>
              <a:rPr lang="en-US" sz="1200" kern="1200" dirty="0" smtClean="0">
                <a:solidFill>
                  <a:schemeClr val="tx1"/>
                </a:solidFill>
                <a:effectLst/>
                <a:latin typeface="+mn-lt"/>
                <a:ea typeface="+mn-ea"/>
                <a:cs typeface="+mn-cs"/>
              </a:rPr>
              <a:t>Podcast</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18</a:t>
            </a:fld>
            <a:endParaRPr lang="en-US"/>
          </a:p>
        </p:txBody>
      </p:sp>
    </p:spTree>
    <p:extLst>
      <p:ext uri="{BB962C8B-B14F-4D97-AF65-F5344CB8AC3E}">
        <p14:creationId xmlns:p14="http://schemas.microsoft.com/office/powerpoint/2010/main" val="191310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Here’s a snapshot of Senior Marketing consultant on Global morning doing a live TV interview.</a:t>
            </a:r>
          </a:p>
          <a:p>
            <a:r>
              <a:rPr lang="en-US" sz="1200" kern="1200" dirty="0" smtClean="0">
                <a:solidFill>
                  <a:schemeClr val="tx1"/>
                </a:solidFill>
                <a:effectLst/>
                <a:latin typeface="+mn-lt"/>
                <a:ea typeface="+mn-ea"/>
                <a:cs typeface="+mn-cs"/>
              </a:rPr>
              <a:t>If you are on a </a:t>
            </a:r>
            <a:r>
              <a:rPr lang="en-US" sz="1200" kern="1200" dirty="0" err="1" smtClean="0">
                <a:solidFill>
                  <a:schemeClr val="tx1"/>
                </a:solidFill>
                <a:effectLst/>
                <a:latin typeface="+mn-lt"/>
                <a:ea typeface="+mn-ea"/>
                <a:cs typeface="+mn-cs"/>
              </a:rPr>
              <a:t>tv</a:t>
            </a:r>
            <a:r>
              <a:rPr lang="en-US" sz="1200" kern="1200" dirty="0" smtClean="0">
                <a:solidFill>
                  <a:schemeClr val="tx1"/>
                </a:solidFill>
                <a:effectLst/>
                <a:latin typeface="+mn-lt"/>
                <a:ea typeface="+mn-ea"/>
                <a:cs typeface="+mn-cs"/>
              </a:rPr>
              <a:t> morning show, look at past interviews</a:t>
            </a:r>
            <a:r>
              <a:rPr lang="en-US" sz="1200" kern="1200" baseline="0" dirty="0" smtClean="0">
                <a:solidFill>
                  <a:schemeClr val="tx1"/>
                </a:solidFill>
                <a:effectLst/>
                <a:latin typeface="+mn-lt"/>
                <a:ea typeface="+mn-ea"/>
                <a:cs typeface="+mn-cs"/>
              </a:rPr>
              <a:t> to get a sense of what it will be like.</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How high are the seats? If they are high, ensure skirts are longer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a:t>
            </a:r>
            <a:r>
              <a:rPr lang="en-US" sz="1200" kern="1200" dirty="0" err="1" smtClean="0">
                <a:solidFill>
                  <a:schemeClr val="tx1"/>
                </a:solidFill>
                <a:effectLst/>
                <a:latin typeface="+mn-lt"/>
                <a:ea typeface="+mn-ea"/>
                <a:cs typeface="+mn-cs"/>
              </a:rPr>
              <a:t>colour</a:t>
            </a:r>
            <a:r>
              <a:rPr lang="en-US" sz="1200" kern="1200" dirty="0" smtClean="0">
                <a:solidFill>
                  <a:schemeClr val="tx1"/>
                </a:solidFill>
                <a:effectLst/>
                <a:latin typeface="+mn-lt"/>
                <a:ea typeface="+mn-ea"/>
                <a:cs typeface="+mn-cs"/>
              </a:rPr>
              <a:t> are the seats? Don’t wear anything that clashes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 your shoes show?</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Are there screens for your logo/graphic to appear? You’ll need to provide</a:t>
            </a:r>
            <a:r>
              <a:rPr lang="en-US" sz="1200" kern="1200" baseline="0" dirty="0" smtClean="0">
                <a:solidFill>
                  <a:schemeClr val="tx1"/>
                </a:solidFill>
                <a:effectLst/>
                <a:latin typeface="+mn-lt"/>
                <a:ea typeface="+mn-ea"/>
                <a:cs typeface="+mn-cs"/>
              </a:rPr>
              <a:t> in advance of your interview</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is the interviewer’s style of interviewing?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Keep from wearing loud jewelry, may be distracting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Wear something easy for the lapel mic to clip onto</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Look at the interviewer not the camera – focus on having a conversation</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19</a:t>
            </a:fld>
            <a:endParaRPr lang="en-US"/>
          </a:p>
        </p:txBody>
      </p:sp>
    </p:spTree>
    <p:extLst>
      <p:ext uri="{BB962C8B-B14F-4D97-AF65-F5344CB8AC3E}">
        <p14:creationId xmlns:p14="http://schemas.microsoft.com/office/powerpoint/2010/main" val="1156651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For our webinar today, we will be using this definition: </a:t>
            </a:r>
          </a:p>
          <a:p>
            <a:r>
              <a:rPr lang="en-US" sz="1200" b="1" kern="1200" dirty="0" smtClean="0">
                <a:solidFill>
                  <a:schemeClr val="tx1"/>
                </a:solidFill>
                <a:effectLst/>
                <a:latin typeface="+mn-lt"/>
                <a:ea typeface="+mn-ea"/>
                <a:cs typeface="+mn-cs"/>
              </a:rPr>
              <a:t>Media Relations involves working with media for the purpose of informing the public of an organization's </a:t>
            </a:r>
            <a:r>
              <a:rPr lang="en-US" sz="1200" b="1" kern="1200" dirty="0" smtClean="0">
                <a:solidFill>
                  <a:schemeClr val="tx1"/>
                </a:solidFill>
                <a:effectLst/>
                <a:latin typeface="+mn-lt"/>
                <a:ea typeface="+mn-ea"/>
                <a:cs typeface="+mn-cs"/>
              </a:rPr>
              <a:t>mission, policies </a:t>
            </a:r>
            <a:r>
              <a:rPr lang="en-US" sz="1200" b="1" kern="1200" dirty="0" smtClean="0">
                <a:solidFill>
                  <a:schemeClr val="tx1"/>
                </a:solidFill>
                <a:effectLst/>
                <a:latin typeface="+mn-lt"/>
                <a:ea typeface="+mn-ea"/>
                <a:cs typeface="+mn-cs"/>
              </a:rPr>
              <a:t>and practices in a positive, consistent and credible manner. Typically, this means coordinating directly with the people responsible for producing the news and features in the mass media</a:t>
            </a:r>
            <a:r>
              <a:rPr lang="en-US" sz="1200" b="1" kern="1200" dirty="0" smtClean="0">
                <a:solidFill>
                  <a:schemeClr val="tx1"/>
                </a:solidFill>
                <a:effectLst/>
                <a:latin typeface="+mn-lt"/>
                <a:ea typeface="+mn-ea"/>
                <a:cs typeface="+mn-cs"/>
              </a:rPr>
              <a:t>.</a:t>
            </a:r>
          </a:p>
          <a:p>
            <a:r>
              <a:rPr lang="en-US" sz="1200" i="1" dirty="0" smtClean="0">
                <a:solidFill>
                  <a:schemeClr val="bg1"/>
                </a:solidFill>
                <a:latin typeface="Helvetica" panose="020B0604020202030204" pitchFamily="34" charset="0"/>
                <a:hlinkClick r:id="rId3"/>
              </a:rPr>
              <a:t>Media relations - Wikipedia</a:t>
            </a:r>
            <a:endParaRPr lang="en-US" sz="1200" i="1" dirty="0" smtClean="0">
              <a:solidFill>
                <a:schemeClr val="bg1"/>
              </a:solidFill>
              <a:latin typeface="Helvetica" panose="020B0604020202030204" pitchFamily="34" charset="0"/>
            </a:endParaRPr>
          </a:p>
          <a:p>
            <a:r>
              <a:rPr lang="en-US" sz="1200" i="1" dirty="0" smtClean="0">
                <a:solidFill>
                  <a:schemeClr val="bg1"/>
                </a:solidFill>
                <a:latin typeface="Helvetica" panose="020B0604020202030204" pitchFamily="34" charset="0"/>
              </a:rPr>
              <a:t>https://en.wikipedia.org/wiki/Media_relations</a:t>
            </a:r>
          </a:p>
          <a:p>
            <a:endParaRPr lang="en-US" sz="1200" kern="1200" dirty="0" smtClean="0">
              <a:solidFill>
                <a:schemeClr val="tx1"/>
              </a:solidFill>
              <a:effectLst/>
              <a:latin typeface="+mn-lt"/>
              <a:ea typeface="+mn-ea"/>
              <a:cs typeface="+mn-cs"/>
            </a:endParaRPr>
          </a:p>
          <a:p>
            <a:pPr lvl="0">
              <a:spcBef>
                <a:spcPts val="0"/>
              </a:spcBef>
              <a:buNone/>
            </a:pPr>
            <a:endParaRPr lang="en-US" sz="1200" b="0" i="0" u="none" strike="noStrike" kern="1200" cap="none" dirty="0">
              <a:solidFill>
                <a:schemeClr val="dk1"/>
              </a:solidFill>
              <a:effectLst/>
              <a:latin typeface="+mn-lt"/>
              <a:ea typeface="Calibri"/>
              <a:cs typeface="Calibri"/>
              <a:sym typeface="Calibri"/>
            </a:endParaRPr>
          </a:p>
          <a:p>
            <a:pPr lvl="0">
              <a:spcBef>
                <a:spcPts val="0"/>
              </a:spcBef>
              <a:buNone/>
            </a:pPr>
            <a:endParaRPr lang="en-US" dirty="0"/>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2</a:t>
            </a:fld>
            <a:endParaRPr lang="en-US"/>
          </a:p>
        </p:txBody>
      </p:sp>
    </p:spTree>
    <p:extLst>
      <p:ext uri="{BB962C8B-B14F-4D97-AF65-F5344CB8AC3E}">
        <p14:creationId xmlns:p14="http://schemas.microsoft.com/office/powerpoint/2010/main" val="921963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You can be interviewed on location at your branch, or at an event.  This can be live or recorded. </a:t>
            </a:r>
          </a:p>
          <a:p>
            <a:r>
              <a:rPr lang="en-US" sz="1200" kern="1200" dirty="0" smtClean="0">
                <a:solidFill>
                  <a:schemeClr val="tx1"/>
                </a:solidFill>
                <a:effectLst/>
                <a:latin typeface="+mn-lt"/>
                <a:ea typeface="+mn-ea"/>
                <a:cs typeface="+mn-cs"/>
              </a:rPr>
              <a:t>This photo is of the media tour led</a:t>
            </a:r>
            <a:r>
              <a:rPr lang="en-US" sz="1200" kern="1200" baseline="0" dirty="0" smtClean="0">
                <a:solidFill>
                  <a:schemeClr val="tx1"/>
                </a:solidFill>
                <a:effectLst/>
                <a:latin typeface="+mn-lt"/>
                <a:ea typeface="+mn-ea"/>
                <a:cs typeface="+mn-cs"/>
              </a:rPr>
              <a:t> by our CEO</a:t>
            </a:r>
            <a:r>
              <a:rPr lang="en-US" sz="1200" kern="1200" dirty="0" smtClean="0">
                <a:solidFill>
                  <a:schemeClr val="tx1"/>
                </a:solidFill>
                <a:effectLst/>
                <a:latin typeface="+mn-lt"/>
                <a:ea typeface="+mn-ea"/>
                <a:cs typeface="+mn-cs"/>
              </a:rPr>
              <a:t> to give media a sneak peek into the still-under-construction Milner Library.</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you are inviting media</a:t>
            </a:r>
            <a:r>
              <a:rPr lang="en-US" sz="1200" kern="1200" baseline="0" dirty="0" smtClean="0">
                <a:solidFill>
                  <a:schemeClr val="tx1"/>
                </a:solidFill>
                <a:effectLst/>
                <a:latin typeface="+mn-lt"/>
                <a:ea typeface="+mn-ea"/>
                <a:cs typeface="+mn-cs"/>
              </a:rPr>
              <a:t> to your location, check it out </a:t>
            </a:r>
            <a:r>
              <a:rPr lang="en-US" sz="1200" kern="1200" dirty="0" smtClean="0">
                <a:solidFill>
                  <a:schemeClr val="tx1"/>
                </a:solidFill>
                <a:effectLst/>
                <a:latin typeface="+mn-lt"/>
                <a:ea typeface="+mn-ea"/>
                <a:cs typeface="+mn-cs"/>
              </a:rPr>
              <a:t>ahead of time, and review what area would be best (not a lot of clutter, good lighting, room to add a library sign)</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 this</a:t>
            </a:r>
            <a:r>
              <a:rPr lang="en-US" sz="1200" kern="1200" baseline="0" dirty="0" smtClean="0">
                <a:solidFill>
                  <a:schemeClr val="tx1"/>
                </a:solidFill>
                <a:effectLst/>
                <a:latin typeface="+mn-lt"/>
                <a:ea typeface="+mn-ea"/>
                <a:cs typeface="+mn-cs"/>
              </a:rPr>
              <a:t> media sneak peek example, t</a:t>
            </a:r>
            <a:r>
              <a:rPr lang="en-US" sz="1200" kern="1200" dirty="0" smtClean="0">
                <a:solidFill>
                  <a:schemeClr val="tx1"/>
                </a:solidFill>
                <a:effectLst/>
                <a:latin typeface="+mn-lt"/>
                <a:ea typeface="+mn-ea"/>
                <a:cs typeface="+mn-cs"/>
              </a:rPr>
              <a:t>elevision, radio and print media were present ended with a scrum. Ensure your spokesperson is comfortable with a media scrum.</a:t>
            </a:r>
            <a:r>
              <a:rPr lang="en-US" sz="1200" kern="1200" baseline="0" dirty="0" smtClean="0">
                <a:solidFill>
                  <a:schemeClr val="tx1"/>
                </a:solidFill>
                <a:effectLst/>
                <a:latin typeface="+mn-lt"/>
                <a:ea typeface="+mn-ea"/>
                <a:cs typeface="+mn-cs"/>
              </a:rPr>
              <a:t> It’s when the spokesperson is crowded by several media with cameras, and mics asking the spokesperson questions.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20</a:t>
            </a:fld>
            <a:endParaRPr lang="en-US"/>
          </a:p>
        </p:txBody>
      </p:sp>
    </p:spTree>
    <p:extLst>
      <p:ext uri="{BB962C8B-B14F-4D97-AF65-F5344CB8AC3E}">
        <p14:creationId xmlns:p14="http://schemas.microsoft.com/office/powerpoint/2010/main" val="694252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You can be interviewed on radio live in studio or recorded by phone.</a:t>
            </a:r>
          </a:p>
          <a:p>
            <a:r>
              <a:rPr lang="en-US" sz="1200" kern="1200" dirty="0" smtClean="0">
                <a:solidFill>
                  <a:schemeClr val="tx1"/>
                </a:solidFill>
                <a:effectLst/>
                <a:latin typeface="+mn-lt"/>
                <a:ea typeface="+mn-ea"/>
                <a:cs typeface="+mn-cs"/>
              </a:rPr>
              <a:t>Podcasts are recorded in advance so will be edited to keep the time and can be done in person or via phone/skype.</a:t>
            </a:r>
          </a:p>
          <a:p>
            <a:r>
              <a:rPr lang="en-US" dirty="0" smtClean="0"/>
              <a:t>Fin</a:t>
            </a:r>
            <a:r>
              <a:rPr lang="en-US" baseline="0" dirty="0" smtClean="0"/>
              <a:t>d out if there’s a panel discussion.</a:t>
            </a:r>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21</a:t>
            </a:fld>
            <a:endParaRPr lang="en-US"/>
          </a:p>
        </p:txBody>
      </p:sp>
    </p:spTree>
    <p:extLst>
      <p:ext uri="{BB962C8B-B14F-4D97-AF65-F5344CB8AC3E}">
        <p14:creationId xmlns:p14="http://schemas.microsoft.com/office/powerpoint/2010/main" val="2174096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You can be interviewed for</a:t>
            </a:r>
            <a:r>
              <a:rPr lang="en-US"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 newspaper which will first be posted on the media outlet’s website. Journalist may do interview with videographer recording or a </a:t>
            </a:r>
            <a:r>
              <a:rPr lang="en-US" sz="1200" kern="1200" dirty="0" err="1" smtClean="0">
                <a:solidFill>
                  <a:schemeClr val="tx1"/>
                </a:solidFill>
                <a:effectLst/>
                <a:latin typeface="+mn-lt"/>
                <a:ea typeface="+mn-ea"/>
                <a:cs typeface="+mn-cs"/>
              </a:rPr>
              <a:t>videojournalist</a:t>
            </a:r>
            <a:r>
              <a:rPr lang="en-US" sz="1200" kern="1200" dirty="0" smtClean="0">
                <a:solidFill>
                  <a:schemeClr val="tx1"/>
                </a:solidFill>
                <a:effectLst/>
                <a:latin typeface="+mn-lt"/>
                <a:ea typeface="+mn-ea"/>
                <a:cs typeface="+mn-cs"/>
              </a:rPr>
              <a:t> will do both.</a:t>
            </a:r>
          </a:p>
          <a:p>
            <a:r>
              <a:rPr lang="en-US" sz="1200" kern="1200" dirty="0" smtClean="0">
                <a:solidFill>
                  <a:schemeClr val="tx1"/>
                </a:solidFill>
                <a:effectLst/>
                <a:latin typeface="+mn-lt"/>
                <a:ea typeface="+mn-ea"/>
                <a:cs typeface="+mn-cs"/>
              </a:rPr>
              <a:t>Even if the interview is for a traditionally print, ask in advance if a video interview will accompany it.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a:t>
            </a:r>
            <a:r>
              <a:rPr lang="en-US" sz="1200" kern="1200" baseline="0" dirty="0" smtClean="0">
                <a:solidFill>
                  <a:schemeClr val="tx1"/>
                </a:solidFill>
                <a:effectLst/>
                <a:latin typeface="+mn-lt"/>
                <a:ea typeface="+mn-ea"/>
                <a:cs typeface="+mn-cs"/>
              </a:rPr>
              <a:t> print media, it’s accepted to ask for questions ahead of time.</a:t>
            </a:r>
          </a:p>
          <a:p>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Almost always reporters, will end with asking you if there’s anything else you’d like to add. This is where you can emphasize your main message.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22</a:t>
            </a:fld>
            <a:endParaRPr lang="en-US"/>
          </a:p>
        </p:txBody>
      </p:sp>
    </p:spTree>
    <p:extLst>
      <p:ext uri="{BB962C8B-B14F-4D97-AF65-F5344CB8AC3E}">
        <p14:creationId xmlns:p14="http://schemas.microsoft.com/office/powerpoint/2010/main" val="2967695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dirty="0" smtClean="0">
                <a:solidFill>
                  <a:schemeClr val="tx1"/>
                </a:solidFill>
                <a:effectLst/>
                <a:latin typeface="+mn-lt"/>
                <a:ea typeface="+mn-ea"/>
                <a:cs typeface="+mn-cs"/>
              </a:rPr>
              <a:t>Your Responsibilities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Arrive at an interview on time – that means at least 15 min before the interview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 cordial to reporters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Deliver </a:t>
            </a:r>
            <a:r>
              <a:rPr lang="en-US" sz="1200" u="sng" kern="1200" dirty="0" smtClean="0">
                <a:solidFill>
                  <a:schemeClr val="tx1"/>
                </a:solidFill>
                <a:effectLst/>
                <a:latin typeface="+mn-lt"/>
                <a:ea typeface="+mn-ea"/>
                <a:cs typeface="+mn-cs"/>
              </a:rPr>
              <a:t>your key message points</a:t>
            </a:r>
            <a:r>
              <a:rPr lang="en-US" sz="1200" kern="1200" dirty="0" smtClean="0">
                <a:solidFill>
                  <a:schemeClr val="tx1"/>
                </a:solidFill>
                <a:effectLst/>
                <a:latin typeface="+mn-lt"/>
                <a:ea typeface="+mn-ea"/>
                <a:cs typeface="+mn-cs"/>
              </a:rPr>
              <a:t> with or without the interviewer’s help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Show enthusiasm and animation at all times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Provide the </a:t>
            </a:r>
            <a:r>
              <a:rPr lang="en-US" sz="1200" kern="1200" dirty="0" err="1" smtClean="0">
                <a:solidFill>
                  <a:schemeClr val="tx1"/>
                </a:solidFill>
                <a:effectLst/>
                <a:latin typeface="+mn-lt"/>
                <a:ea typeface="+mn-ea"/>
                <a:cs typeface="+mn-cs"/>
              </a:rPr>
              <a:t>tv</a:t>
            </a:r>
            <a:r>
              <a:rPr lang="en-US" sz="1200" kern="1200" dirty="0" smtClean="0">
                <a:solidFill>
                  <a:schemeClr val="tx1"/>
                </a:solidFill>
                <a:effectLst/>
                <a:latin typeface="+mn-lt"/>
                <a:ea typeface="+mn-ea"/>
                <a:cs typeface="+mn-cs"/>
              </a:rPr>
              <a:t> segment producer with a list of questions you would like to have asked, in advance – shorter so they want to ensure they cover your key points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CCFD94-5EC6-467A-B5B3-B0F47D4550FD}" type="slidenum">
              <a:rPr lang="en-US" smtClean="0"/>
              <a:pPr/>
              <a:t>23</a:t>
            </a:fld>
            <a:endParaRPr lang="en-US"/>
          </a:p>
        </p:txBody>
      </p:sp>
    </p:spTree>
    <p:extLst>
      <p:ext uri="{BB962C8B-B14F-4D97-AF65-F5344CB8AC3E}">
        <p14:creationId xmlns:p14="http://schemas.microsoft.com/office/powerpoint/2010/main" val="1924377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Before any interview, prepare your key messages.</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24</a:t>
            </a:fld>
            <a:endParaRPr lang="en-US"/>
          </a:p>
        </p:txBody>
      </p:sp>
    </p:spTree>
    <p:extLst>
      <p:ext uri="{BB962C8B-B14F-4D97-AF65-F5344CB8AC3E}">
        <p14:creationId xmlns:p14="http://schemas.microsoft.com/office/powerpoint/2010/main" val="3167531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kern="1200" dirty="0" smtClean="0">
                <a:solidFill>
                  <a:schemeClr val="tx1"/>
                </a:solidFill>
                <a:effectLst/>
                <a:latin typeface="+mn-lt"/>
                <a:ea typeface="+mn-ea"/>
                <a:cs typeface="+mn-cs"/>
              </a:rPr>
              <a:t>Follow these tips to make sure your talking points are clear, effective, and memorable:</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Write out sentences that stand on their own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do you want people to remember? As you would in any presentation, prepare your talking points by identifying your goals first. </a:t>
            </a:r>
          </a:p>
          <a:p>
            <a:r>
              <a:rPr lang="en-US" sz="1200" kern="1200" dirty="0" smtClean="0">
                <a:solidFill>
                  <a:schemeClr val="tx1"/>
                </a:solidFill>
                <a:effectLst/>
                <a:latin typeface="+mn-lt"/>
                <a:ea typeface="+mn-ea"/>
                <a:cs typeface="+mn-cs"/>
              </a:rPr>
              <a:t>Figure out the core message you want publicized and promoted, then use it as a guide to outline the rest of your messages. Stick with something that’s “newsworthy and consistent with your brand.”</a:t>
            </a:r>
          </a:p>
          <a:p>
            <a:r>
              <a:rPr lang="en-US" sz="1200" kern="1200" dirty="0" smtClean="0">
                <a:solidFill>
                  <a:schemeClr val="tx1"/>
                </a:solidFill>
                <a:effectLst/>
                <a:latin typeface="+mn-lt"/>
                <a:ea typeface="+mn-ea"/>
                <a:cs typeface="+mn-cs"/>
              </a:rPr>
              <a:t>Everything you bring up during the media interview should contribute to the core message you’re trying to deliver. If that’s “we have an exciting new service coming out soon,” make sure everything you say will allow the audience to see why that’s true and important for them. You could give them an overview of the service, including a short discussion of its features.</a:t>
            </a:r>
          </a:p>
          <a:p>
            <a:r>
              <a:rPr lang="en-US" sz="1200" kern="1200" dirty="0" smtClean="0">
                <a:solidFill>
                  <a:schemeClr val="tx1"/>
                </a:solidFill>
                <a:effectLst/>
                <a:latin typeface="+mn-lt"/>
                <a:ea typeface="+mn-ea"/>
                <a:cs typeface="+mn-cs"/>
              </a:rPr>
              <a:t>Depending on the type of interview, you will be able to elaborate on your key messages.</a:t>
            </a:r>
          </a:p>
          <a:p>
            <a:r>
              <a:rPr lang="en-US" sz="1200" kern="1200" dirty="0" smtClean="0">
                <a:solidFill>
                  <a:schemeClr val="tx1"/>
                </a:solidFill>
                <a:effectLst/>
                <a:latin typeface="+mn-lt"/>
                <a:ea typeface="+mn-ea"/>
                <a:cs typeface="+mn-cs"/>
              </a:rPr>
              <a:t>Longer recorded interviews for print or on a podcast will give you more time to explain your key messages.</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Use simple words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manage the program” not “We oversee the management of the program”</a:t>
            </a:r>
          </a:p>
          <a:p>
            <a:r>
              <a:rPr lang="en-US" sz="1200" kern="1200" dirty="0" smtClean="0">
                <a:solidFill>
                  <a:schemeClr val="tx1"/>
                </a:solidFill>
                <a:effectLst/>
                <a:latin typeface="+mn-lt"/>
                <a:ea typeface="+mn-ea"/>
                <a:cs typeface="+mn-cs"/>
              </a:rPr>
              <a:t>“We analyze the data” not “We conduct an analysis of the data”.</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Emphasize the positive – convey the benefits.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Avoid jargon and acronyms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“Alberta Reader’s Choice Award” not ARCA</a:t>
            </a:r>
          </a:p>
          <a:p>
            <a:r>
              <a:rPr lang="en-US" sz="1200" kern="1200" dirty="0" smtClean="0">
                <a:solidFill>
                  <a:schemeClr val="tx1"/>
                </a:solidFill>
                <a:effectLst/>
                <a:latin typeface="+mn-lt"/>
                <a:ea typeface="+mn-ea"/>
                <a:cs typeface="+mn-cs"/>
              </a:rPr>
              <a:t>“Young Reader’s Choice Award” not YRCA</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CCFD94-5EC6-467A-B5B3-B0F47D4550FD}" type="slidenum">
              <a:rPr lang="en-US" smtClean="0"/>
              <a:pPr/>
              <a:t>25</a:t>
            </a:fld>
            <a:endParaRPr lang="en-US"/>
          </a:p>
        </p:txBody>
      </p:sp>
    </p:spTree>
    <p:extLst>
      <p:ext uri="{BB962C8B-B14F-4D97-AF65-F5344CB8AC3E}">
        <p14:creationId xmlns:p14="http://schemas.microsoft.com/office/powerpoint/2010/main" val="2309743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an example</a:t>
            </a:r>
            <a:r>
              <a:rPr lang="en-US" sz="1200" kern="1200" baseline="0" dirty="0" smtClean="0">
                <a:solidFill>
                  <a:schemeClr val="tx1"/>
                </a:solidFill>
                <a:effectLst/>
                <a:latin typeface="+mn-lt"/>
                <a:ea typeface="+mn-ea"/>
                <a:cs typeface="+mn-cs"/>
              </a:rPr>
              <a:t> of a </a:t>
            </a:r>
            <a:r>
              <a:rPr lang="en-US" sz="1200" kern="1200" dirty="0" smtClean="0">
                <a:solidFill>
                  <a:schemeClr val="tx1"/>
                </a:solidFill>
                <a:effectLst/>
                <a:latin typeface="+mn-lt"/>
                <a:ea typeface="+mn-ea"/>
                <a:cs typeface="+mn-cs"/>
              </a:rPr>
              <a:t> key message before</a:t>
            </a:r>
            <a:r>
              <a:rPr lang="en-US" sz="1200" kern="1200" baseline="0" dirty="0" smtClean="0">
                <a:solidFill>
                  <a:schemeClr val="tx1"/>
                </a:solidFill>
                <a:effectLst/>
                <a:latin typeface="+mn-lt"/>
                <a:ea typeface="+mn-ea"/>
                <a:cs typeface="+mn-cs"/>
              </a:rPr>
              <a:t> it’s been edited. </a:t>
            </a:r>
            <a:r>
              <a:rPr lang="en-US" sz="1200" kern="1200" dirty="0" smtClean="0">
                <a:solidFill>
                  <a:schemeClr val="tx1"/>
                </a:solidFill>
                <a:effectLst/>
                <a:latin typeface="+mn-lt"/>
                <a:ea typeface="+mn-ea"/>
                <a:cs typeface="+mn-cs"/>
              </a:rPr>
              <a:t>[Read the KM]</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Too long, some of it can be simplified. And it’s a bit of a tongue twister.</a:t>
            </a:r>
          </a:p>
          <a:p>
            <a:pPr fontAlgn="base"/>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26</a:t>
            </a:fld>
            <a:endParaRPr lang="en-US"/>
          </a:p>
        </p:txBody>
      </p:sp>
    </p:spTree>
    <p:extLst>
      <p:ext uri="{BB962C8B-B14F-4D97-AF65-F5344CB8AC3E}">
        <p14:creationId xmlns:p14="http://schemas.microsoft.com/office/powerpoint/2010/main" val="4206532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Revised key message, easier to say and understand </a:t>
            </a:r>
          </a:p>
          <a:p>
            <a:pPr fontAlgn="base"/>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27</a:t>
            </a:fld>
            <a:endParaRPr lang="en-US"/>
          </a:p>
        </p:txBody>
      </p:sp>
    </p:spTree>
    <p:extLst>
      <p:ext uri="{BB962C8B-B14F-4D97-AF65-F5344CB8AC3E}">
        <p14:creationId xmlns:p14="http://schemas.microsoft.com/office/powerpoint/2010/main" val="208225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a media interview about an upcoming speaker presentation, your goal may be to introduce the speaker, topic of the presentation and key dates.</a:t>
            </a:r>
          </a:p>
          <a:p>
            <a:pPr fontAlgn="base"/>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28</a:t>
            </a:fld>
            <a:endParaRPr lang="en-US"/>
          </a:p>
        </p:txBody>
      </p:sp>
    </p:spTree>
    <p:extLst>
      <p:ext uri="{BB962C8B-B14F-4D97-AF65-F5344CB8AC3E}">
        <p14:creationId xmlns:p14="http://schemas.microsoft.com/office/powerpoint/2010/main" val="295317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Edmonton Public Library (EPL) in partnership with the University of Alberta Libraries present Neil </a:t>
            </a:r>
            <a:r>
              <a:rPr lang="en-US" sz="1200" kern="1200" dirty="0" err="1" smtClean="0">
                <a:solidFill>
                  <a:schemeClr val="tx1"/>
                </a:solidFill>
                <a:effectLst/>
                <a:latin typeface="+mn-lt"/>
                <a:ea typeface="+mn-ea"/>
                <a:cs typeface="+mn-cs"/>
              </a:rPr>
              <a:t>Gaiman</a:t>
            </a:r>
            <a:r>
              <a:rPr lang="en-US" sz="1200" kern="1200" dirty="0" smtClean="0">
                <a:solidFill>
                  <a:schemeClr val="tx1"/>
                </a:solidFill>
                <a:effectLst/>
                <a:latin typeface="+mn-lt"/>
                <a:ea typeface="+mn-ea"/>
                <a:cs typeface="+mn-cs"/>
              </a:rPr>
              <a:t> on November 13, 2018 at the Shaw Conference Centre.</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Mr. </a:t>
            </a:r>
            <a:r>
              <a:rPr lang="en-US" sz="1200" kern="1200" dirty="0" err="1" smtClean="0">
                <a:solidFill>
                  <a:schemeClr val="tx1"/>
                </a:solidFill>
                <a:effectLst/>
                <a:latin typeface="+mn-lt"/>
                <a:ea typeface="+mn-ea"/>
                <a:cs typeface="+mn-cs"/>
              </a:rPr>
              <a:t>Gaiman</a:t>
            </a:r>
            <a:r>
              <a:rPr lang="en-US" sz="1200" kern="1200" dirty="0" smtClean="0">
                <a:solidFill>
                  <a:schemeClr val="tx1"/>
                </a:solidFill>
                <a:effectLst/>
                <a:latin typeface="+mn-lt"/>
                <a:ea typeface="+mn-ea"/>
                <a:cs typeface="+mn-cs"/>
              </a:rPr>
              <a:t> will discuss writing and his creative process, and the impact libraries have had on his life and career.</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EPL cardholders will be able to purchase tickets to the event starting on Wednesday, September 12 at 10am on Eventbrite.</a:t>
            </a:r>
          </a:p>
          <a:p>
            <a:pPr fontAlgn="base"/>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29</a:t>
            </a:fld>
            <a:endParaRPr lang="en-US"/>
          </a:p>
        </p:txBody>
      </p:sp>
    </p:spTree>
    <p:extLst>
      <p:ext uri="{BB962C8B-B14F-4D97-AF65-F5344CB8AC3E}">
        <p14:creationId xmlns:p14="http://schemas.microsoft.com/office/powerpoint/2010/main" val="2942702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building relationships and rapport with reporters, producers and bloggers, it will increase the likelihood that your library stories will be told and shared through media coverage.</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3</a:t>
            </a:fld>
            <a:endParaRPr lang="en-US"/>
          </a:p>
        </p:txBody>
      </p:sp>
    </p:spTree>
    <p:extLst>
      <p:ext uri="{BB962C8B-B14F-4D97-AF65-F5344CB8AC3E}">
        <p14:creationId xmlns:p14="http://schemas.microsoft.com/office/powerpoint/2010/main" val="4233586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Use key messages that you share with media in interviews, media releases in your advocacy documents that you give to political candidates and/or trustees.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an advocacy</a:t>
            </a:r>
            <a:r>
              <a:rPr lang="en-US" sz="1200" kern="1200" baseline="0" dirty="0" smtClean="0">
                <a:solidFill>
                  <a:schemeClr val="tx1"/>
                </a:solidFill>
                <a:effectLst/>
                <a:latin typeface="+mn-lt"/>
                <a:ea typeface="+mn-ea"/>
                <a:cs typeface="+mn-cs"/>
              </a:rPr>
              <a:t> booklet that we distributed to municipal candidates in 2017 sharing EPL’s impact in the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It included our key messages and KPIS with the purpose of keeping us top of mind and supporting the library.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30</a:t>
            </a:fld>
            <a:endParaRPr lang="en-US"/>
          </a:p>
        </p:txBody>
      </p:sp>
    </p:spTree>
    <p:extLst>
      <p:ext uri="{BB962C8B-B14F-4D97-AF65-F5344CB8AC3E}">
        <p14:creationId xmlns:p14="http://schemas.microsoft.com/office/powerpoint/2010/main" val="1844966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Use key messages to respond to social media posts, questions generated from media coverage.</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31</a:t>
            </a:fld>
            <a:endParaRPr lang="en-US"/>
          </a:p>
        </p:txBody>
      </p:sp>
    </p:spTree>
    <p:extLst>
      <p:ext uri="{BB962C8B-B14F-4D97-AF65-F5344CB8AC3E}">
        <p14:creationId xmlns:p14="http://schemas.microsoft.com/office/powerpoint/2010/main" val="4229948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BRIDGING: If the interviewer asks you a question that isn’t clear or is negative, do not avoid it, as it will only be asked again. Instead, “bridge” the conversation to a positive aspect of the issue. This is an important factor in any interview, because it allows you to control the focus and establish your message.</a:t>
            </a:r>
          </a:p>
          <a:p>
            <a:endParaRPr lang="en-US" dirty="0" smtClean="0"/>
          </a:p>
          <a:p>
            <a:r>
              <a:rPr lang="en-US" sz="1200" i="1" kern="1200" dirty="0" smtClean="0">
                <a:solidFill>
                  <a:schemeClr val="tx1"/>
                </a:solidFill>
                <a:effectLst/>
                <a:latin typeface="+mn-lt"/>
                <a:ea typeface="+mn-ea"/>
                <a:cs typeface="+mn-cs"/>
              </a:rPr>
              <a:t>It’s important for people to know that…the project is on time and on budget.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we have to look at is…the community that will be served with these improved services.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key point to remember is…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I’d also like to add that…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This is an important point because…</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Before we continue, let me emphasize that…</a:t>
            </a:r>
            <a:endParaRPr lang="en-US" sz="1200" kern="1200" dirty="0" smtClean="0">
              <a:solidFill>
                <a:schemeClr val="tx1"/>
              </a:solidFill>
              <a:effectLst/>
              <a:latin typeface="+mn-lt"/>
              <a:ea typeface="+mn-ea"/>
              <a:cs typeface="+mn-cs"/>
            </a:endParaRPr>
          </a:p>
          <a:p>
            <a:endParaRPr lang="en-US" dirty="0" smtClean="0"/>
          </a:p>
          <a:p>
            <a:r>
              <a:rPr lang="en-US" dirty="0" smtClean="0">
                <a:hlinkClick r:id="rId3"/>
              </a:rPr>
              <a:t>https://lindareedenever.com.au/64-bridging-statements-can-use-media-interview/</a:t>
            </a:r>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32</a:t>
            </a:fld>
            <a:endParaRPr lang="en-US"/>
          </a:p>
        </p:txBody>
      </p:sp>
    </p:spTree>
    <p:extLst>
      <p:ext uri="{BB962C8B-B14F-4D97-AF65-F5344CB8AC3E}">
        <p14:creationId xmlns:p14="http://schemas.microsoft.com/office/powerpoint/2010/main" val="36093429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take your key messages further, it’s also important to include elements of your brand identity. Make use of adjectives that you often use to describe your brand.</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33</a:t>
            </a:fld>
            <a:endParaRPr lang="en-US"/>
          </a:p>
        </p:txBody>
      </p:sp>
    </p:spTree>
    <p:extLst>
      <p:ext uri="{BB962C8B-B14F-4D97-AF65-F5344CB8AC3E}">
        <p14:creationId xmlns:p14="http://schemas.microsoft.com/office/powerpoint/2010/main" val="1524362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smtClean="0">
                <a:solidFill>
                  <a:schemeClr val="tx1"/>
                </a:solidFill>
                <a:effectLst/>
                <a:latin typeface="+mn-lt"/>
                <a:ea typeface="+mn-ea"/>
                <a:cs typeface="+mn-cs"/>
              </a:rPr>
              <a:t>[Read the phrases/words.</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fontAlgn="base"/>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Here are words/phrases that EPL uses. We try to incorporate these words when developing key messages and in EPL communications.</a:t>
            </a:r>
          </a:p>
          <a:p>
            <a:pPr fontAlgn="base"/>
            <a:r>
              <a:rPr lang="en-US" sz="1200" kern="1200" dirty="0" smtClean="0">
                <a:solidFill>
                  <a:schemeClr val="tx1"/>
                </a:solidFill>
                <a:effectLst/>
                <a:latin typeface="+mn-lt"/>
                <a:ea typeface="+mn-ea"/>
                <a:cs typeface="+mn-cs"/>
              </a:rPr>
              <a:t> </a:t>
            </a:r>
          </a:p>
          <a:p>
            <a:pPr fontAlgn="base"/>
            <a:r>
              <a:rPr lang="en-US" sz="1200" kern="1200" dirty="0" smtClean="0">
                <a:solidFill>
                  <a:schemeClr val="tx1"/>
                </a:solidFill>
                <a:effectLst/>
                <a:latin typeface="+mn-lt"/>
                <a:ea typeface="+mn-ea"/>
                <a:cs typeface="+mn-cs"/>
              </a:rPr>
              <a:t>Apple commonly uses words like “innovative” and “next generation” whenever they announce or launch a new product. As you work on your talking points, think back to your </a:t>
            </a:r>
            <a:r>
              <a:rPr lang="en-US" sz="1200" kern="1200" dirty="0" smtClean="0">
                <a:solidFill>
                  <a:schemeClr val="tx1"/>
                </a:solidFill>
                <a:effectLst/>
                <a:latin typeface="+mn-lt"/>
                <a:ea typeface="+mn-ea"/>
                <a:cs typeface="+mn-cs"/>
                <a:hlinkClick r:id="rId3"/>
              </a:rPr>
              <a:t>brand story</a:t>
            </a:r>
            <a:r>
              <a:rPr lang="en-US" sz="1200" kern="1200" dirty="0" smtClean="0">
                <a:solidFill>
                  <a:schemeClr val="tx1"/>
                </a:solidFill>
                <a:effectLst/>
                <a:latin typeface="+mn-lt"/>
                <a:ea typeface="+mn-ea"/>
                <a:cs typeface="+mn-cs"/>
              </a:rPr>
              <a:t> and make it a prominent point throughout the interview.</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recorded interviews, such</a:t>
            </a:r>
            <a:r>
              <a:rPr lang="en-US" sz="1200" kern="1200" baseline="0" dirty="0" smtClean="0">
                <a:solidFill>
                  <a:schemeClr val="tx1"/>
                </a:solidFill>
                <a:effectLst/>
                <a:latin typeface="+mn-lt"/>
                <a:ea typeface="+mn-ea"/>
                <a:cs typeface="+mn-cs"/>
              </a:rPr>
              <a:t> as </a:t>
            </a:r>
            <a:r>
              <a:rPr lang="en-US" sz="1200" kern="1200" dirty="0" err="1" smtClean="0">
                <a:solidFill>
                  <a:schemeClr val="tx1"/>
                </a:solidFill>
                <a:effectLst/>
                <a:latin typeface="+mn-lt"/>
                <a:ea typeface="+mn-ea"/>
                <a:cs typeface="+mn-cs"/>
              </a:rPr>
              <a:t>tv</a:t>
            </a:r>
            <a:r>
              <a:rPr lang="en-US" sz="1200" kern="1200" dirty="0" smtClean="0">
                <a:solidFill>
                  <a:schemeClr val="tx1"/>
                </a:solidFill>
                <a:effectLst/>
                <a:latin typeface="+mn-lt"/>
                <a:ea typeface="+mn-ea"/>
                <a:cs typeface="+mn-cs"/>
              </a:rPr>
              <a:t>, podcast, radio, interviewers will look for sound bites. Think of potential sound bites in advance that reflect your key messages and media will look for these to use in promoting the segment.</a:t>
            </a:r>
          </a:p>
          <a:p>
            <a:pPr fontAlgn="base"/>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34</a:t>
            </a:fld>
            <a:endParaRPr lang="en-US"/>
          </a:p>
        </p:txBody>
      </p:sp>
    </p:spTree>
    <p:extLst>
      <p:ext uri="{BB962C8B-B14F-4D97-AF65-F5344CB8AC3E}">
        <p14:creationId xmlns:p14="http://schemas.microsoft.com/office/powerpoint/2010/main" val="7229031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media kit is a package (printed or digital) that contains information about your library, event or program. The point of the media kit is to interest a journalist to write an article or do an interview.</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35</a:t>
            </a:fld>
            <a:endParaRPr lang="en-US"/>
          </a:p>
        </p:txBody>
      </p:sp>
    </p:spTree>
    <p:extLst>
      <p:ext uri="{BB962C8B-B14F-4D97-AF65-F5344CB8AC3E}">
        <p14:creationId xmlns:p14="http://schemas.microsoft.com/office/powerpoint/2010/main" val="2090222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Contact details: Include the contact details of the person who can be interviewed or coordinate the interview.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media release: Journalists will want to know what is going on and have some details about the event. Your media release should include quotes from the person who is available for interview.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Images: Make sure you put some images in your media kit that journalists can use for their stories. Most journalists require high-resolution images, but if there isn’t enough space put them on as low-resolution and let the journalists know they can contact you for high-resolution if needed. These can go on a </a:t>
            </a:r>
            <a:r>
              <a:rPr lang="en-US" sz="1200" kern="1200" dirty="0" err="1" smtClean="0">
                <a:solidFill>
                  <a:schemeClr val="tx1"/>
                </a:solidFill>
                <a:effectLst/>
                <a:latin typeface="+mn-lt"/>
                <a:ea typeface="+mn-ea"/>
                <a:cs typeface="+mn-cs"/>
              </a:rPr>
              <a:t>usb</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36</a:t>
            </a:fld>
            <a:endParaRPr lang="en-US"/>
          </a:p>
        </p:txBody>
      </p:sp>
    </p:spTree>
    <p:extLst>
      <p:ext uri="{BB962C8B-B14F-4D97-AF65-F5344CB8AC3E}">
        <p14:creationId xmlns:p14="http://schemas.microsoft.com/office/powerpoint/2010/main" val="1298719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Testimonials from customers:  shows the impact of your library – brings your key messages to life. Use your best testimonials to demonstrate your credibility. </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Nimah</a:t>
            </a:r>
            <a:r>
              <a:rPr lang="en-US" sz="1200" kern="1200" dirty="0" smtClean="0">
                <a:solidFill>
                  <a:schemeClr val="tx1"/>
                </a:solidFill>
                <a:effectLst/>
                <a:latin typeface="+mn-lt"/>
                <a:ea typeface="+mn-ea"/>
                <a:cs typeface="+mn-cs"/>
              </a:rPr>
              <a:t> – Newcomer, single mom, kids learned robotics and participated in Summer Reading Club.</a:t>
            </a:r>
          </a:p>
          <a:p>
            <a:r>
              <a:rPr lang="en-US" sz="1200" kern="1200" dirty="0" smtClean="0">
                <a:solidFill>
                  <a:schemeClr val="tx1"/>
                </a:solidFill>
                <a:effectLst/>
                <a:latin typeface="+mn-lt"/>
                <a:ea typeface="+mn-ea"/>
                <a:cs typeface="+mn-cs"/>
              </a:rPr>
              <a:t>Joe - library helped him with his sobriety, learned </a:t>
            </a:r>
            <a:r>
              <a:rPr lang="en-US" sz="1200" kern="1200" dirty="0" err="1" smtClean="0">
                <a:solidFill>
                  <a:schemeClr val="tx1"/>
                </a:solidFill>
                <a:effectLst/>
                <a:latin typeface="+mn-lt"/>
                <a:ea typeface="+mn-ea"/>
                <a:cs typeface="+mn-cs"/>
              </a:rPr>
              <a:t>photoshop</a:t>
            </a:r>
            <a:r>
              <a:rPr lang="en-US" sz="1200" kern="1200" dirty="0" smtClean="0">
                <a:solidFill>
                  <a:schemeClr val="tx1"/>
                </a:solidFill>
                <a:effectLst/>
                <a:latin typeface="+mn-lt"/>
                <a:ea typeface="+mn-ea"/>
                <a:cs typeface="+mn-cs"/>
              </a:rPr>
              <a:t>, logic pro, made a song that he turned to a musical piece used at the Hope Mission’s Gala. </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37</a:t>
            </a:fld>
            <a:endParaRPr lang="en-US"/>
          </a:p>
        </p:txBody>
      </p:sp>
    </p:spTree>
    <p:extLst>
      <p:ext uri="{BB962C8B-B14F-4D97-AF65-F5344CB8AC3E}">
        <p14:creationId xmlns:p14="http://schemas.microsoft.com/office/powerpoint/2010/main" val="3266768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smtClean="0">
                <a:solidFill>
                  <a:schemeClr val="tx1"/>
                </a:solidFill>
                <a:effectLst/>
                <a:latin typeface="+mn-lt"/>
                <a:ea typeface="+mn-ea"/>
                <a:cs typeface="+mn-cs"/>
              </a:rPr>
              <a:t>Annual report: Share how your library is doing, infographics are quick and easy to read. Include other interesting and Did you know type of facts.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Did you know that customers downloaded 3.7 million e-resources in 2018?</a:t>
            </a:r>
          </a:p>
          <a:p>
            <a:r>
              <a:rPr lang="en-US" sz="1200" kern="1200" dirty="0" smtClean="0">
                <a:solidFill>
                  <a:schemeClr val="tx1"/>
                </a:solidFill>
                <a:effectLst/>
                <a:latin typeface="+mn-lt"/>
                <a:ea typeface="+mn-ea"/>
                <a:cs typeface="+mn-cs"/>
              </a:rPr>
              <a:t>That’s  over 10,000 downloads a day!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Did you know that 275, 272 </a:t>
            </a:r>
            <a:r>
              <a:rPr lang="en-US" sz="1200" kern="1200" dirty="0" err="1" smtClean="0">
                <a:solidFill>
                  <a:schemeClr val="tx1"/>
                </a:solidFill>
                <a:effectLst/>
                <a:latin typeface="+mn-lt"/>
                <a:ea typeface="+mn-ea"/>
                <a:cs typeface="+mn-cs"/>
              </a:rPr>
              <a:t>Edmontonians</a:t>
            </a:r>
            <a:r>
              <a:rPr lang="en-US" sz="1200" kern="1200" dirty="0" smtClean="0">
                <a:solidFill>
                  <a:schemeClr val="tx1"/>
                </a:solidFill>
                <a:effectLst/>
                <a:latin typeface="+mn-lt"/>
                <a:ea typeface="+mn-ea"/>
                <a:cs typeface="+mn-cs"/>
              </a:rPr>
              <a:t> used their library card?</a:t>
            </a:r>
          </a:p>
          <a:p>
            <a:r>
              <a:rPr lang="en-US" dirty="0"/>
              <a:t/>
            </a:r>
            <a:br>
              <a:rPr lang="en-US" dirty="0"/>
            </a:b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38</a:t>
            </a:fld>
            <a:endParaRPr lang="en-US"/>
          </a:p>
        </p:txBody>
      </p:sp>
    </p:spTree>
    <p:extLst>
      <p:ext uri="{BB962C8B-B14F-4D97-AF65-F5344CB8AC3E}">
        <p14:creationId xmlns:p14="http://schemas.microsoft.com/office/powerpoint/2010/main" val="36868683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Important to track your media coverage and measure impact of everything you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non-profits, with limited advertising budgets, we rely on media coverage to share/distribute news and updates to the communities we serve.</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39</a:t>
            </a:fld>
            <a:endParaRPr lang="en-US"/>
          </a:p>
        </p:txBody>
      </p:sp>
    </p:spTree>
    <p:extLst>
      <p:ext uri="{BB962C8B-B14F-4D97-AF65-F5344CB8AC3E}">
        <p14:creationId xmlns:p14="http://schemas.microsoft.com/office/powerpoint/2010/main" val="3838948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build relationships, we need to understand what makes media tick.</a:t>
            </a:r>
          </a:p>
          <a:p>
            <a:pPr lvl="0"/>
            <a:r>
              <a:rPr lang="en-US" sz="1200" b="1" kern="1200" dirty="0" smtClean="0">
                <a:solidFill>
                  <a:schemeClr val="tx1"/>
                </a:solidFill>
                <a:effectLst/>
                <a:latin typeface="+mn-lt"/>
                <a:ea typeface="+mn-ea"/>
                <a:cs typeface="+mn-cs"/>
              </a:rPr>
              <a:t>What are they interested in?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Some magazines/publications like Parenting or the Arts section of your daily newspaper have a clearly defined target audience and interests while others talk to many different groups (e.g. TV News) so it is worth finding out what type of stories they are interested in and tailor your approach accordingly.</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Build a media hit list</a:t>
            </a:r>
            <a:r>
              <a:rPr lang="en-US" sz="1200" kern="1200" dirty="0" smtClean="0">
                <a:solidFill>
                  <a:schemeClr val="tx1"/>
                </a:solidFill>
                <a:effectLst/>
                <a:latin typeface="+mn-lt"/>
                <a:ea typeface="+mn-ea"/>
                <a:cs typeface="+mn-cs"/>
              </a:rPr>
              <a: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Prioritize the list. Who do you want to connect with?  Work out which media reach your target audiences. Curate the list so that you can communicate effectively with everyone who is on it.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Be a resource.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of the best ways to move beyond transactional media relations ("Will you cover my news?" "Can I have an interview?") is to be a resource to reporters for stories that are beyond your current priorities. Invest the time to help explain to reporters covering your industry on key issues, and “who’s who” in the industry. Be available to talk to them about general library stories that may not be specific to your library.</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4</a:t>
            </a:fld>
            <a:endParaRPr lang="en-US"/>
          </a:p>
        </p:txBody>
      </p:sp>
    </p:spTree>
    <p:extLst>
      <p:ext uri="{BB962C8B-B14F-4D97-AF65-F5344CB8AC3E}">
        <p14:creationId xmlns:p14="http://schemas.microsoft.com/office/powerpoint/2010/main" val="28697001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Here’s an example of how EPL is testing the tracking of media coverage. This coverage is from the media tour that we hosted in May that gave media a sneak peek into Milner Library.</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Results are coming from a tool called </a:t>
            </a:r>
            <a:r>
              <a:rPr lang="en-US" sz="1200" kern="1200" dirty="0" err="1" smtClean="0">
                <a:solidFill>
                  <a:schemeClr val="tx1"/>
                </a:solidFill>
                <a:effectLst/>
                <a:latin typeface="+mn-lt"/>
                <a:ea typeface="+mn-ea"/>
                <a:cs typeface="+mn-cs"/>
              </a:rPr>
              <a:t>Trendkite</a:t>
            </a:r>
            <a:r>
              <a:rPr lang="en-US" sz="1200" kern="1200" dirty="0" smtClean="0">
                <a:solidFill>
                  <a:schemeClr val="tx1"/>
                </a:solidFill>
                <a:effectLst/>
                <a:latin typeface="+mn-lt"/>
                <a:ea typeface="+mn-ea"/>
                <a:cs typeface="+mn-cs"/>
              </a:rPr>
              <a:t> – media analytics tool we are testing</a:t>
            </a:r>
            <a:endParaRPr lang="en-US" dirty="0" smtClean="0">
              <a:effectLst/>
            </a:endParaRPr>
          </a:p>
          <a:p>
            <a:pPr lvl="0"/>
            <a:r>
              <a:rPr lang="en-US" sz="1200" kern="1200" dirty="0" smtClean="0">
                <a:solidFill>
                  <a:schemeClr val="tx1"/>
                </a:solidFill>
                <a:effectLst/>
                <a:latin typeface="+mn-lt"/>
                <a:ea typeface="+mn-ea"/>
                <a:cs typeface="+mn-cs"/>
              </a:rPr>
              <a:t>227 Shares on Facebook ad Twitter</a:t>
            </a:r>
            <a:endParaRPr lang="en-US" dirty="0" smtClean="0">
              <a:effectLst/>
            </a:endParaRPr>
          </a:p>
          <a:p>
            <a:pPr lvl="0"/>
            <a:r>
              <a:rPr lang="en-US" sz="1200" kern="1200" dirty="0" smtClean="0">
                <a:solidFill>
                  <a:schemeClr val="tx1"/>
                </a:solidFill>
                <a:effectLst/>
                <a:latin typeface="+mn-lt"/>
                <a:ea typeface="+mn-ea"/>
                <a:cs typeface="+mn-cs"/>
              </a:rPr>
              <a:t>Total of 35 mentions peaking on May 8</a:t>
            </a:r>
          </a:p>
          <a:p>
            <a:pPr lvl="0"/>
            <a:endParaRPr lang="en-US" dirty="0" smtClean="0">
              <a:effectLst/>
            </a:endParaRPr>
          </a:p>
          <a:p>
            <a:pPr lvl="0"/>
            <a:r>
              <a:rPr lang="en-US" sz="1200" kern="1200" dirty="0" smtClean="0">
                <a:solidFill>
                  <a:schemeClr val="tx1"/>
                </a:solidFill>
                <a:effectLst/>
                <a:latin typeface="+mn-lt"/>
                <a:ea typeface="+mn-ea"/>
                <a:cs typeface="+mn-cs"/>
              </a:rPr>
              <a:t>Comparison for media mentions: </a:t>
            </a:r>
            <a:endParaRPr lang="en-US" dirty="0" smtClean="0">
              <a:effectLst/>
            </a:endParaRPr>
          </a:p>
          <a:p>
            <a:pPr lvl="1"/>
            <a:r>
              <a:rPr lang="en-US" sz="1200" kern="1200" dirty="0" smtClean="0">
                <a:solidFill>
                  <a:schemeClr val="tx1"/>
                </a:solidFill>
                <a:effectLst/>
                <a:latin typeface="+mn-lt"/>
                <a:ea typeface="+mn-ea"/>
                <a:cs typeface="+mn-cs"/>
              </a:rPr>
              <a:t>Q1, 2019– 41</a:t>
            </a:r>
            <a:endParaRPr lang="en-US" dirty="0" smtClean="0">
              <a:effectLst/>
            </a:endParaRPr>
          </a:p>
          <a:p>
            <a:pPr lvl="1"/>
            <a:r>
              <a:rPr lang="en-US" sz="1200" kern="1200" dirty="0" err="1" smtClean="0">
                <a:solidFill>
                  <a:schemeClr val="tx1"/>
                </a:solidFill>
                <a:effectLst/>
                <a:latin typeface="+mn-lt"/>
                <a:ea typeface="+mn-ea"/>
                <a:cs typeface="+mn-cs"/>
              </a:rPr>
              <a:t>Capilano</a:t>
            </a:r>
            <a:r>
              <a:rPr lang="en-US" sz="1200" kern="1200" dirty="0" smtClean="0">
                <a:solidFill>
                  <a:schemeClr val="tx1"/>
                </a:solidFill>
                <a:effectLst/>
                <a:latin typeface="+mn-lt"/>
                <a:ea typeface="+mn-ea"/>
                <a:cs typeface="+mn-cs"/>
              </a:rPr>
              <a:t>, Calder,  Heritage Valley and Londonderry  Grand opening combined – 20 mentions</a:t>
            </a:r>
            <a:endParaRPr lang="en-US" dirty="0" smtClean="0">
              <a:effectLst/>
            </a:endParaRPr>
          </a:p>
          <a:p>
            <a:pPr lvl="1"/>
            <a:r>
              <a:rPr lang="en-US" sz="1200" kern="1200" dirty="0" smtClean="0">
                <a:solidFill>
                  <a:schemeClr val="tx1"/>
                </a:solidFill>
                <a:effectLst/>
                <a:latin typeface="+mn-lt"/>
                <a:ea typeface="+mn-ea"/>
                <a:cs typeface="+mn-cs"/>
              </a:rPr>
              <a:t>Receiving great coverage from the event</a:t>
            </a:r>
            <a:endParaRPr lang="en-US" dirty="0" smtClean="0">
              <a:effectLst/>
            </a:endParaRPr>
          </a:p>
          <a:p>
            <a:pPr lvl="0"/>
            <a:r>
              <a:rPr lang="en-US" sz="1200" kern="1200" dirty="0" smtClean="0">
                <a:solidFill>
                  <a:schemeClr val="tx1"/>
                </a:solidFill>
                <a:effectLst/>
                <a:latin typeface="+mn-lt"/>
                <a:ea typeface="+mn-ea"/>
                <a:cs typeface="+mn-cs"/>
              </a:rPr>
              <a:t>This way you will always be privy to the media mentions surrounding your brand and can choose to share the coverage that you feel is most impactful to your brand. </a:t>
            </a:r>
          </a:p>
          <a:p>
            <a:r>
              <a:rPr lang="en-US" sz="1200" b="1"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40</a:t>
            </a:fld>
            <a:endParaRPr lang="en-US"/>
          </a:p>
        </p:txBody>
      </p:sp>
    </p:spTree>
    <p:extLst>
      <p:ext uri="{BB962C8B-B14F-4D97-AF65-F5344CB8AC3E}">
        <p14:creationId xmlns:p14="http://schemas.microsoft.com/office/powerpoint/2010/main" val="3112578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Total ad equivalency: $76, 335</a:t>
            </a:r>
            <a:endParaRPr lang="en-US" dirty="0" smtClean="0">
              <a:effectLst/>
            </a:endParaRPr>
          </a:p>
          <a:p>
            <a:pPr lvl="0"/>
            <a:r>
              <a:rPr lang="en-US" sz="1200" kern="1200" dirty="0" smtClean="0">
                <a:solidFill>
                  <a:schemeClr val="tx1"/>
                </a:solidFill>
                <a:effectLst/>
                <a:latin typeface="+mn-lt"/>
                <a:ea typeface="+mn-ea"/>
                <a:cs typeface="+mn-cs"/>
              </a:rPr>
              <a:t>Ad equivalency calculates earned media coverage, or editorial coverage would cost if it were advertising. </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Readership 40, 603, 993</a:t>
            </a:r>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41</a:t>
            </a:fld>
            <a:endParaRPr lang="en-US"/>
          </a:p>
        </p:txBody>
      </p:sp>
    </p:spTree>
    <p:extLst>
      <p:ext uri="{BB962C8B-B14F-4D97-AF65-F5344CB8AC3E}">
        <p14:creationId xmlns:p14="http://schemas.microsoft.com/office/powerpoint/2010/main" val="20387158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online media room</a:t>
            </a:r>
            <a:r>
              <a:rPr lang="en-US" baseline="0" dirty="0" smtClean="0"/>
              <a:t> is part if your website.</a:t>
            </a:r>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42</a:t>
            </a:fld>
            <a:endParaRPr lang="en-US"/>
          </a:p>
        </p:txBody>
      </p:sp>
    </p:spTree>
    <p:extLst>
      <p:ext uri="{BB962C8B-B14F-4D97-AF65-F5344CB8AC3E}">
        <p14:creationId xmlns:p14="http://schemas.microsoft.com/office/powerpoint/2010/main" val="38979325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One stop shop</a:t>
            </a:r>
            <a:r>
              <a:rPr lang="en-US" sz="1200" kern="1200" dirty="0" smtClean="0">
                <a:solidFill>
                  <a:schemeClr val="tx1"/>
                </a:solidFill>
                <a:effectLst/>
                <a:latin typeface="+mn-lt"/>
                <a:ea typeface="+mn-ea"/>
                <a:cs typeface="+mn-cs"/>
              </a:rPr>
              <a:t> for library information and news- includes latest announcements, media releases, contact information, media newsletters</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Boost credibility </a:t>
            </a:r>
            <a:r>
              <a:rPr lang="en-US" sz="1200" kern="1200" dirty="0" smtClean="0">
                <a:solidFill>
                  <a:schemeClr val="tx1"/>
                </a:solidFill>
                <a:effectLst/>
                <a:latin typeface="+mn-lt"/>
                <a:ea typeface="+mn-ea"/>
                <a:cs typeface="+mn-cs"/>
              </a:rPr>
              <a:t>by sharing your media coverage.   Establish support for the work you are doing and can lead to other media coverage and stories. Use social media to share or re-share the coverage from media outlets that you feel is most aligned with your key messages.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Branding benefits </a:t>
            </a:r>
            <a:r>
              <a:rPr lang="en-US" sz="1200" kern="1200" dirty="0" smtClean="0">
                <a:solidFill>
                  <a:schemeClr val="tx1"/>
                </a:solidFill>
                <a:effectLst/>
                <a:latin typeface="+mn-lt"/>
                <a:ea typeface="+mn-ea"/>
                <a:cs typeface="+mn-cs"/>
              </a:rPr>
              <a:t>because it is regularly updated, it allows your audience to know what your library is up to and what direction your brand is headed. Perhaps it’s a focus on digital literacy, events featuring thought leaders or a new partnership.</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43</a:t>
            </a:fld>
            <a:endParaRPr lang="en-US"/>
          </a:p>
        </p:txBody>
      </p:sp>
    </p:spTree>
    <p:extLst>
      <p:ext uri="{BB962C8B-B14F-4D97-AF65-F5344CB8AC3E}">
        <p14:creationId xmlns:p14="http://schemas.microsoft.com/office/powerpoint/2010/main" val="31834486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Snap shot of EPL’s online media room</a:t>
            </a:r>
          </a:p>
          <a:p>
            <a:pPr fontAlgn="base"/>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44</a:t>
            </a:fld>
            <a:endParaRPr lang="en-US"/>
          </a:p>
        </p:txBody>
      </p:sp>
    </p:spTree>
    <p:extLst>
      <p:ext uri="{BB962C8B-B14F-4D97-AF65-F5344CB8AC3E}">
        <p14:creationId xmlns:p14="http://schemas.microsoft.com/office/powerpoint/2010/main" val="18930437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Influencers in social media are people who have built a reputation for their knowledge and expertise on a particular topic. They make regular posts about that topic on their preferred social media channels and generate engagement from enthusiastic people who pay close attention to their views.</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45</a:t>
            </a:fld>
            <a:endParaRPr lang="en-US"/>
          </a:p>
        </p:txBody>
      </p:sp>
    </p:spTree>
    <p:extLst>
      <p:ext uri="{BB962C8B-B14F-4D97-AF65-F5344CB8AC3E}">
        <p14:creationId xmlns:p14="http://schemas.microsoft.com/office/powerpoint/2010/main" val="35847842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kern="1200" dirty="0" smtClean="0">
                <a:solidFill>
                  <a:schemeClr val="tx1"/>
                </a:solidFill>
                <a:effectLst/>
                <a:latin typeface="+mn-lt"/>
                <a:ea typeface="+mn-ea"/>
                <a:cs typeface="+mn-cs"/>
              </a:rPr>
              <a:t>Types of Influencers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majority of influencers fit into the following categories:</a:t>
            </a:r>
          </a:p>
          <a:p>
            <a:r>
              <a:rPr lang="en-US" sz="1200" b="1" kern="1200" dirty="0" smtClean="0">
                <a:solidFill>
                  <a:schemeClr val="tx1"/>
                </a:solidFill>
                <a:effectLst/>
                <a:latin typeface="+mn-lt"/>
                <a:ea typeface="+mn-ea"/>
                <a:cs typeface="+mn-cs"/>
              </a:rPr>
              <a:t>Celebrities </a:t>
            </a:r>
            <a:r>
              <a:rPr lang="en-US" sz="1200" kern="1200" dirty="0" smtClean="0">
                <a:solidFill>
                  <a:schemeClr val="tx1"/>
                </a:solidFill>
                <a:effectLst/>
                <a:latin typeface="+mn-lt"/>
                <a:ea typeface="+mn-ea"/>
                <a:cs typeface="+mn-cs"/>
              </a:rPr>
              <a:t>like Oprah Reese Witherspoon and her book club</a:t>
            </a:r>
          </a:p>
          <a:p>
            <a:r>
              <a:rPr lang="en-US" sz="1200" b="1" kern="1200" dirty="0" smtClean="0">
                <a:solidFill>
                  <a:schemeClr val="tx1"/>
                </a:solidFill>
                <a:effectLst/>
                <a:latin typeface="+mn-lt"/>
                <a:ea typeface="+mn-ea"/>
                <a:cs typeface="+mn-cs"/>
              </a:rPr>
              <a:t>Industry experts and thought leaders </a:t>
            </a:r>
            <a:r>
              <a:rPr lang="en-US" sz="1200" kern="1200" dirty="0" smtClean="0">
                <a:solidFill>
                  <a:schemeClr val="tx1"/>
                </a:solidFill>
                <a:effectLst/>
                <a:latin typeface="+mn-lt"/>
                <a:ea typeface="+mn-ea"/>
                <a:cs typeface="+mn-cs"/>
              </a:rPr>
              <a:t>like </a:t>
            </a:r>
            <a:r>
              <a:rPr lang="en-US" sz="1200" kern="1200" dirty="0" err="1" smtClean="0">
                <a:solidFill>
                  <a:schemeClr val="tx1"/>
                </a:solidFill>
                <a:effectLst/>
                <a:latin typeface="+mn-lt"/>
                <a:ea typeface="+mn-ea"/>
                <a:cs typeface="+mn-cs"/>
              </a:rPr>
              <a:t>Brene</a:t>
            </a:r>
            <a:r>
              <a:rPr lang="en-US" sz="1200" kern="1200" dirty="0" smtClean="0">
                <a:solidFill>
                  <a:schemeClr val="tx1"/>
                </a:solidFill>
                <a:effectLst/>
                <a:latin typeface="+mn-lt"/>
                <a:ea typeface="+mn-ea"/>
                <a:cs typeface="+mn-cs"/>
              </a:rPr>
              <a:t> Brown</a:t>
            </a:r>
          </a:p>
          <a:p>
            <a:r>
              <a:rPr lang="en-US" sz="1200" b="1" kern="1200" dirty="0" smtClean="0">
                <a:solidFill>
                  <a:schemeClr val="tx1"/>
                </a:solidFill>
                <a:effectLst/>
                <a:latin typeface="+mn-lt"/>
                <a:ea typeface="+mn-ea"/>
                <a:cs typeface="+mn-cs"/>
              </a:rPr>
              <a:t>Bloggers and content creators</a:t>
            </a:r>
            <a:r>
              <a:rPr lang="en-US" sz="1200" kern="1200" dirty="0" smtClean="0">
                <a:solidFill>
                  <a:schemeClr val="tx1"/>
                </a:solidFill>
                <a:effectLst/>
                <a:latin typeface="+mn-lt"/>
                <a:ea typeface="+mn-ea"/>
                <a:cs typeface="+mn-cs"/>
              </a:rPr>
              <a:t> like the Book Riot</a:t>
            </a:r>
          </a:p>
          <a:p>
            <a:r>
              <a:rPr lang="en-US" sz="1200" b="1" kern="1200" dirty="0" smtClean="0">
                <a:solidFill>
                  <a:schemeClr val="tx1"/>
                </a:solidFill>
                <a:effectLst/>
                <a:latin typeface="+mn-lt"/>
                <a:ea typeface="+mn-ea"/>
                <a:cs typeface="+mn-cs"/>
              </a:rPr>
              <a:t>Micro Influencers </a:t>
            </a:r>
            <a:r>
              <a:rPr lang="en-US" sz="1200" kern="1200" dirty="0" smtClean="0">
                <a:solidFill>
                  <a:schemeClr val="tx1"/>
                </a:solidFill>
                <a:effectLst/>
                <a:latin typeface="+mn-lt"/>
                <a:ea typeface="+mn-ea"/>
                <a:cs typeface="+mn-cs"/>
              </a:rPr>
              <a:t>who could be in your office or </a:t>
            </a:r>
            <a:r>
              <a:rPr lang="en-US" sz="1200" kern="1200" dirty="0" err="1" smtClean="0">
                <a:solidFill>
                  <a:schemeClr val="tx1"/>
                </a:solidFill>
                <a:effectLst/>
                <a:latin typeface="+mn-lt"/>
                <a:ea typeface="+mn-ea"/>
                <a:cs typeface="+mn-cs"/>
              </a:rPr>
              <a:t>neighbourhood</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bulk of social influencer marketing today occurs in social media, predominantly with micro influencers. </a:t>
            </a:r>
          </a:p>
          <a:p>
            <a:pPr fontAlgn="base"/>
            <a:r>
              <a:rPr lang="en-US" sz="1200" kern="1200" dirty="0" smtClean="0">
                <a:solidFill>
                  <a:schemeClr val="tx1"/>
                </a:solidFill>
                <a:effectLst/>
                <a:latin typeface="+mn-lt"/>
                <a:ea typeface="+mn-ea"/>
                <a:cs typeface="+mn-cs"/>
              </a:rPr>
              <a:t>Micro-influencer marketing is the use of what many people would consider “</a:t>
            </a:r>
            <a:r>
              <a:rPr lang="en-US" sz="1200" kern="1200" dirty="0" smtClean="0">
                <a:solidFill>
                  <a:schemeClr val="tx1"/>
                </a:solidFill>
                <a:effectLst/>
                <a:latin typeface="+mn-lt"/>
                <a:ea typeface="+mn-ea"/>
                <a:cs typeface="+mn-cs"/>
                <a:hlinkClick r:id="rId3"/>
              </a:rPr>
              <a:t>everyday people</a:t>
            </a:r>
            <a:r>
              <a:rPr lang="en-US" sz="1200" kern="1200" dirty="0" smtClean="0">
                <a:solidFill>
                  <a:schemeClr val="tx1"/>
                </a:solidFill>
                <a:effectLst/>
                <a:latin typeface="+mn-lt"/>
                <a:ea typeface="+mn-ea"/>
                <a:cs typeface="+mn-cs"/>
              </a:rPr>
              <a:t>” to promote specific products on social media. Those products can range from a book to food or a new service.</a:t>
            </a:r>
          </a:p>
          <a:p>
            <a:pPr fontAlgn="base"/>
            <a:r>
              <a:rPr lang="en-US" sz="1200" kern="1200" dirty="0" smtClean="0">
                <a:solidFill>
                  <a:schemeClr val="tx1"/>
                </a:solidFill>
                <a:effectLst/>
                <a:latin typeface="+mn-lt"/>
                <a:ea typeface="+mn-ea"/>
                <a:cs typeface="+mn-cs"/>
              </a:rPr>
              <a:t>One of the reasons why micro-influencer marketing has become an option is that have people want advice and recommendations from other people that they trust.</a:t>
            </a:r>
          </a:p>
          <a:p>
            <a:pPr fontAlgn="base"/>
            <a:r>
              <a:rPr lang="en-US" sz="1200" kern="1200" dirty="0" smtClean="0">
                <a:solidFill>
                  <a:schemeClr val="tx1"/>
                </a:solidFill>
                <a:effectLst/>
                <a:latin typeface="+mn-lt"/>
                <a:ea typeface="+mn-ea"/>
                <a:cs typeface="+mn-cs"/>
              </a:rPr>
              <a:t> </a:t>
            </a:r>
          </a:p>
          <a:p>
            <a:pPr fontAlgn="base"/>
            <a:r>
              <a:rPr lang="en-US" sz="1200" kern="1200" dirty="0" smtClean="0">
                <a:solidFill>
                  <a:schemeClr val="tx1"/>
                </a:solidFill>
                <a:effectLst/>
                <a:latin typeface="+mn-lt"/>
                <a:ea typeface="+mn-ea"/>
                <a:cs typeface="+mn-cs"/>
              </a:rPr>
              <a:t>Audience count matters less when looking at micro-influencers than it does when looking at big-name or macro-influencers. In fact, there’s no firm definition when it comes to how many followers make someone a micro-influencer. Some effective micro-influencers have just a few hundred, some have a thousand, and others have tens of thousands.</a:t>
            </a:r>
          </a:p>
          <a:p>
            <a:pPr fontAlgn="base"/>
            <a:r>
              <a:rPr lang="en-US" sz="1200" kern="1200" dirty="0" smtClean="0">
                <a:solidFill>
                  <a:schemeClr val="tx1"/>
                </a:solidFill>
                <a:effectLst/>
                <a:latin typeface="+mn-lt"/>
                <a:ea typeface="+mn-ea"/>
                <a:cs typeface="+mn-cs"/>
              </a:rPr>
              <a:t>What matters most is engagement. </a:t>
            </a:r>
            <a:r>
              <a:rPr lang="en-US" sz="1200" kern="1200" dirty="0" smtClean="0">
                <a:solidFill>
                  <a:schemeClr val="tx1"/>
                </a:solidFill>
                <a:effectLst/>
                <a:latin typeface="+mn-lt"/>
                <a:ea typeface="+mn-ea"/>
                <a:cs typeface="+mn-cs"/>
                <a:hlinkClick r:id="rId4"/>
              </a:rPr>
              <a:t>As </a:t>
            </a:r>
            <a:r>
              <a:rPr lang="en-US" sz="1200" kern="1200" dirty="0" err="1" smtClean="0">
                <a:solidFill>
                  <a:schemeClr val="tx1"/>
                </a:solidFill>
                <a:effectLst/>
                <a:latin typeface="+mn-lt"/>
                <a:ea typeface="+mn-ea"/>
                <a:cs typeface="+mn-cs"/>
                <a:hlinkClick r:id="rId4"/>
              </a:rPr>
              <a:t>AdWeek</a:t>
            </a:r>
            <a:r>
              <a:rPr lang="en-US" sz="1200" kern="1200" dirty="0" smtClean="0">
                <a:solidFill>
                  <a:schemeClr val="tx1"/>
                </a:solidFill>
                <a:effectLst/>
                <a:latin typeface="+mn-lt"/>
                <a:ea typeface="+mn-ea"/>
                <a:cs typeface="+mn-cs"/>
                <a:hlinkClick r:id="rId4"/>
              </a:rPr>
              <a:t> showed</a:t>
            </a:r>
            <a:r>
              <a:rPr lang="en-US" sz="1200" kern="1200" dirty="0" smtClean="0">
                <a:solidFill>
                  <a:schemeClr val="tx1"/>
                </a:solidFill>
                <a:effectLst/>
                <a:latin typeface="+mn-lt"/>
                <a:ea typeface="+mn-ea"/>
                <a:cs typeface="+mn-cs"/>
              </a:rPr>
              <a:t>, engagement actually tends to drop the more followers an influencer has. Those with audiences smaller than 1,000 typically have engagement rates of around 15 percent. That means a person with 1,000 engaged fans might earn 150 likes on each post.</a:t>
            </a:r>
          </a:p>
          <a:p>
            <a:pPr fontAlgn="base"/>
            <a:endParaRPr lang="en-US" dirty="0" smtClean="0"/>
          </a:p>
          <a:p>
            <a:pPr fontAlgn="base"/>
            <a:r>
              <a:rPr lang="en-US" dirty="0" smtClean="0">
                <a:hlinkClick r:id="rId5"/>
              </a:rPr>
              <a:t>https://izea.com/2017/06/12/micro-influencers-101/</a:t>
            </a:r>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46</a:t>
            </a:fld>
            <a:endParaRPr lang="en-US"/>
          </a:p>
        </p:txBody>
      </p:sp>
    </p:spTree>
    <p:extLst>
      <p:ext uri="{BB962C8B-B14F-4D97-AF65-F5344CB8AC3E}">
        <p14:creationId xmlns:p14="http://schemas.microsoft.com/office/powerpoint/2010/main" val="10010880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Partnered with 3 micro </a:t>
            </a:r>
            <a:r>
              <a:rPr lang="en-US" sz="1200" kern="1200" dirty="0" err="1" smtClean="0">
                <a:solidFill>
                  <a:schemeClr val="tx1"/>
                </a:solidFill>
                <a:effectLst/>
                <a:latin typeface="+mn-lt"/>
                <a:ea typeface="+mn-ea"/>
                <a:cs typeface="+mn-cs"/>
              </a:rPr>
              <a:t>infuencers</a:t>
            </a:r>
            <a:r>
              <a:rPr lang="en-US" sz="1200" kern="1200" dirty="0" smtClean="0">
                <a:solidFill>
                  <a:schemeClr val="tx1"/>
                </a:solidFill>
                <a:effectLst/>
                <a:latin typeface="+mn-lt"/>
                <a:ea typeface="+mn-ea"/>
                <a:cs typeface="+mn-cs"/>
              </a:rPr>
              <a:t> for CPL GO. Loved books and the library.</a:t>
            </a:r>
          </a:p>
          <a:p>
            <a:r>
              <a:rPr lang="en-US" sz="1200" kern="1200" dirty="0" smtClean="0">
                <a:solidFill>
                  <a:schemeClr val="tx1"/>
                </a:solidFill>
                <a:effectLst/>
                <a:latin typeface="+mn-lt"/>
                <a:ea typeface="+mn-ea"/>
                <a:cs typeface="+mn-cs"/>
              </a:rPr>
              <a:t>Goal was to get min 10% engagement with their stories.</a:t>
            </a:r>
          </a:p>
          <a:p>
            <a:r>
              <a:rPr lang="en-US" sz="1200" kern="1200" dirty="0" smtClean="0">
                <a:solidFill>
                  <a:schemeClr val="tx1"/>
                </a:solidFill>
                <a:effectLst/>
                <a:latin typeface="+mn-lt"/>
                <a:ea typeface="+mn-ea"/>
                <a:cs typeface="+mn-cs"/>
              </a:rPr>
              <a:t>Since we aren’t on IG, it was a way for us to reach that audience.</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47</a:t>
            </a:fld>
            <a:endParaRPr lang="en-US"/>
          </a:p>
        </p:txBody>
      </p:sp>
    </p:spTree>
    <p:extLst>
      <p:ext uri="{BB962C8B-B14F-4D97-AF65-F5344CB8AC3E}">
        <p14:creationId xmlns:p14="http://schemas.microsoft.com/office/powerpoint/2010/main" val="23478437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48</a:t>
            </a:fld>
            <a:endParaRPr lang="en-US"/>
          </a:p>
        </p:txBody>
      </p:sp>
    </p:spTree>
    <p:extLst>
      <p:ext uri="{BB962C8B-B14F-4D97-AF65-F5344CB8AC3E}">
        <p14:creationId xmlns:p14="http://schemas.microsoft.com/office/powerpoint/2010/main" val="3653702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Here’s what the start of a media list could look like. Highlight the media outlet, who the person is and their role, interests and what audience to they reach.</a:t>
            </a:r>
          </a:p>
          <a:p>
            <a:r>
              <a:rPr lang="en-US" sz="1200" kern="1200" dirty="0" smtClean="0">
                <a:solidFill>
                  <a:schemeClr val="tx1"/>
                </a:solidFill>
                <a:effectLst/>
                <a:latin typeface="+mn-lt"/>
                <a:ea typeface="+mn-ea"/>
                <a:cs typeface="+mn-cs"/>
              </a:rPr>
              <a:t>This can be done in a simple spreadsheet.</a:t>
            </a:r>
          </a:p>
          <a:p>
            <a:r>
              <a:rPr lang="en-US" sz="1200" kern="1200" dirty="0" smtClean="0">
                <a:solidFill>
                  <a:schemeClr val="tx1"/>
                </a:solidFill>
                <a:effectLst/>
                <a:latin typeface="+mn-lt"/>
                <a:ea typeface="+mn-ea"/>
                <a:cs typeface="+mn-cs"/>
              </a:rPr>
              <a:t>If your budget allows, there are tools out there that can manage this for you as well such as Meltwater and </a:t>
            </a:r>
            <a:r>
              <a:rPr lang="en-US" sz="1200" kern="1200" dirty="0" err="1" smtClean="0">
                <a:solidFill>
                  <a:schemeClr val="tx1"/>
                </a:solidFill>
                <a:effectLst/>
                <a:latin typeface="+mn-lt"/>
                <a:ea typeface="+mn-ea"/>
                <a:cs typeface="+mn-cs"/>
              </a:rPr>
              <a:t>Trendkite</a:t>
            </a:r>
            <a:r>
              <a:rPr lang="en-US" sz="1200" kern="1200" dirty="0" smtClean="0">
                <a:solidFill>
                  <a:schemeClr val="tx1"/>
                </a:solidFill>
                <a:effectLst/>
                <a:latin typeface="+mn-lt"/>
                <a:ea typeface="+mn-ea"/>
                <a:cs typeface="+mn-cs"/>
              </a:rPr>
              <a:t>.</a:t>
            </a:r>
          </a:p>
          <a:p>
            <a:endParaRPr lang="en-US" dirty="0" smtClean="0"/>
          </a:p>
          <a:p>
            <a:r>
              <a:rPr lang="en-US" dirty="0" smtClean="0"/>
              <a:t>* </a:t>
            </a:r>
            <a:r>
              <a:rPr lang="en-US" baseline="0" dirty="0" smtClean="0"/>
              <a:t>Global News 2018 Audience Profile, Source: </a:t>
            </a:r>
            <a:r>
              <a:rPr lang="en-US" baseline="0" dirty="0" err="1" smtClean="0"/>
              <a:t>Numeris</a:t>
            </a:r>
            <a:r>
              <a:rPr lang="en-US" baseline="0" dirty="0" smtClean="0"/>
              <a:t> PPM Edmonton EM – Fall 2018</a:t>
            </a:r>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5</a:t>
            </a:fld>
            <a:endParaRPr lang="en-US"/>
          </a:p>
        </p:txBody>
      </p:sp>
    </p:spTree>
    <p:extLst>
      <p:ext uri="{BB962C8B-B14F-4D97-AF65-F5344CB8AC3E}">
        <p14:creationId xmlns:p14="http://schemas.microsoft.com/office/powerpoint/2010/main" val="4107098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Media Relations can be defined as proactive or reactive.</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6</a:t>
            </a:fld>
            <a:endParaRPr lang="en-US"/>
          </a:p>
        </p:txBody>
      </p:sp>
    </p:spTree>
    <p:extLst>
      <p:ext uri="{BB962C8B-B14F-4D97-AF65-F5344CB8AC3E}">
        <p14:creationId xmlns:p14="http://schemas.microsoft.com/office/powerpoint/2010/main" val="209957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0" i="0" u="none" strike="noStrike" kern="1200" cap="none" dirty="0">
                <a:solidFill>
                  <a:schemeClr val="dk1"/>
                </a:solidFill>
                <a:effectLst/>
                <a:latin typeface="+mn-lt"/>
                <a:ea typeface="Calibri"/>
                <a:cs typeface="Calibri"/>
                <a:sym typeface="Calibri"/>
              </a:rPr>
              <a:t/>
            </a:r>
            <a:br>
              <a:rPr lang="en-US" sz="1200" b="0" i="0" u="none" strike="noStrike" kern="1200" cap="none" dirty="0">
                <a:solidFill>
                  <a:schemeClr val="dk1"/>
                </a:solidFill>
                <a:effectLst/>
                <a:latin typeface="+mn-lt"/>
                <a:ea typeface="Calibri"/>
                <a:cs typeface="Calibri"/>
                <a:sym typeface="Calibri"/>
              </a:rPr>
            </a:br>
            <a:r>
              <a:rPr lang="en-US" sz="1200" b="1" kern="1200" dirty="0" smtClean="0">
                <a:solidFill>
                  <a:schemeClr val="tx1"/>
                </a:solidFill>
                <a:effectLst/>
                <a:latin typeface="+mn-lt"/>
                <a:ea typeface="+mn-ea"/>
                <a:cs typeface="+mn-cs"/>
              </a:rPr>
              <a:t>Proactive Media Relations </a:t>
            </a:r>
            <a:r>
              <a:rPr lang="en-US" sz="1200" kern="1200" dirty="0" smtClean="0">
                <a:solidFill>
                  <a:schemeClr val="tx1"/>
                </a:solidFill>
                <a:effectLst/>
                <a:latin typeface="+mn-lt"/>
                <a:ea typeface="+mn-ea"/>
                <a:cs typeface="+mn-cs"/>
              </a:rPr>
              <a:t>is advantageous – it’s when you are actively seeking opportunities to get your library seen or heard.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With proactive media relations, you define your objectives, identify an audience early and establish the most effective ways to reach them. </a:t>
            </a:r>
          </a:p>
          <a:p>
            <a:r>
              <a:rPr lang="en-US" sz="1200" kern="1200" dirty="0" smtClean="0">
                <a:solidFill>
                  <a:schemeClr val="tx1"/>
                </a:solidFill>
                <a:effectLst/>
                <a:latin typeface="+mn-lt"/>
                <a:ea typeface="+mn-ea"/>
                <a:cs typeface="+mn-cs"/>
              </a:rPr>
              <a:t>This includes details such as: the community you’d like to engage, the tone of voice in which your library brand will speak consistently; the channels by which to communicate; and a number of specific dates on which it’s essential to address your audience.</a:t>
            </a:r>
          </a:p>
          <a:p>
            <a:r>
              <a:rPr lang="en-US" sz="1200" kern="1200" dirty="0" smtClean="0">
                <a:solidFill>
                  <a:schemeClr val="tx1"/>
                </a:solidFill>
                <a:effectLst/>
                <a:latin typeface="+mn-lt"/>
                <a:ea typeface="+mn-ea"/>
                <a:cs typeface="+mn-cs"/>
              </a:rPr>
              <a:t>As a first step, look at your marketing plan mark all of the points in the year when it’s essential that you communicate: Seasonal - Summer program for kids and adults, New program and services, the opening of a new branch, or a speaker event.</a:t>
            </a:r>
          </a:p>
          <a:p>
            <a:r>
              <a:rPr lang="en-US" sz="1200" kern="1200" dirty="0" smtClean="0">
                <a:solidFill>
                  <a:schemeClr val="tx1"/>
                </a:solidFill>
                <a:effectLst/>
                <a:latin typeface="+mn-lt"/>
                <a:ea typeface="+mn-ea"/>
                <a:cs typeface="+mn-cs"/>
              </a:rPr>
              <a:t>Consumer and trade Magazines have editorial calendars – review these does your library have content to contribute? </a:t>
            </a:r>
          </a:p>
          <a:p>
            <a:r>
              <a:rPr lang="en-US" sz="1200" kern="1200" dirty="0" smtClean="0">
                <a:solidFill>
                  <a:schemeClr val="tx1"/>
                </a:solidFill>
                <a:effectLst/>
                <a:latin typeface="+mn-lt"/>
                <a:ea typeface="+mn-ea"/>
                <a:cs typeface="+mn-cs"/>
              </a:rPr>
              <a:t>Note any relevant dates you can use as an opportunity for participation, including events where it’s possible to discuss topics that are important to your customers. Perhaps you want to share the special events you are hosting for library month,</a:t>
            </a:r>
          </a:p>
          <a:p>
            <a:r>
              <a:rPr lang="en-US" sz="1200" b="1" kern="1200" dirty="0" smtClean="0">
                <a:solidFill>
                  <a:schemeClr val="tx1"/>
                </a:solidFill>
                <a:effectLst/>
                <a:latin typeface="+mn-lt"/>
                <a:ea typeface="+mn-ea"/>
                <a:cs typeface="+mn-cs"/>
              </a:rPr>
              <a:t>Reactive:</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For many organizations, the common practice remains reactive when it comes to media</a:t>
            </a:r>
            <a:r>
              <a:rPr lang="en-US" sz="1200" kern="1200" baseline="0" dirty="0" smtClean="0">
                <a:solidFill>
                  <a:schemeClr val="tx1"/>
                </a:solidFill>
                <a:effectLst/>
                <a:latin typeface="+mn-lt"/>
                <a:ea typeface="+mn-ea"/>
                <a:cs typeface="+mn-cs"/>
              </a:rPr>
              <a:t> relations</a:t>
            </a:r>
            <a:r>
              <a:rPr lang="en-US" sz="1200" kern="1200" dirty="0" smtClean="0">
                <a:solidFill>
                  <a:schemeClr val="tx1"/>
                </a:solidFill>
                <a:effectLst/>
                <a:latin typeface="+mn-lt"/>
                <a:ea typeface="+mn-ea"/>
                <a:cs typeface="+mn-cs"/>
              </a:rPr>
              <a:t>. This is when media reach out to you to follow-up on a story idea they have or on something they have heard. Perhaps media saw a tweet about an event you are holding or a new resource that you have. If it interests them, they will follow up with you. And you’ll need to organize an interview. Important to have your spokespeople established. Because it  is reactive and unplanned your go-to spokesperson may not be available so a back-up is needed.  </a:t>
            </a:r>
          </a:p>
          <a:p>
            <a:r>
              <a:rPr lang="en-US" sz="1200" kern="1200" dirty="0" smtClean="0">
                <a:solidFill>
                  <a:schemeClr val="tx1"/>
                </a:solidFill>
                <a:effectLst/>
                <a:latin typeface="+mn-lt"/>
                <a:ea typeface="+mn-ea"/>
                <a:cs typeface="+mn-cs"/>
              </a:rPr>
              <a:t>Reactive media relations is also used for negative perception management, particularly in light of an event that has damaged the reputation of the organization.  </a:t>
            </a:r>
          </a:p>
          <a:p>
            <a:r>
              <a:rPr lang="en-US" sz="1200" i="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200" b="0" i="0" u="none" strike="noStrike" kern="1200" cap="none" dirty="0">
              <a:solidFill>
                <a:schemeClr val="dk1"/>
              </a:solidFill>
              <a:effectLst/>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85CCFD94-5EC6-467A-B5B3-B0F47D4550FD}" type="slidenum">
              <a:rPr lang="en-US" smtClean="0"/>
              <a:pPr/>
              <a:t>7</a:t>
            </a:fld>
            <a:endParaRPr lang="en-US"/>
          </a:p>
        </p:txBody>
      </p:sp>
    </p:spTree>
    <p:extLst>
      <p:ext uri="{BB962C8B-B14F-4D97-AF65-F5344CB8AC3E}">
        <p14:creationId xmlns:p14="http://schemas.microsoft.com/office/powerpoint/2010/main" val="1378703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Building relationships and being a resource has provided EPL this great opportunity on Global morning news. On the first Friday of the month, </a:t>
            </a:r>
            <a:r>
              <a:rPr lang="en-US" sz="1200" kern="1200" dirty="0" err="1" smtClean="0">
                <a:solidFill>
                  <a:schemeClr val="tx1"/>
                </a:solidFill>
                <a:effectLst/>
                <a:latin typeface="+mn-lt"/>
                <a:ea typeface="+mn-ea"/>
                <a:cs typeface="+mn-cs"/>
              </a:rPr>
              <a:t>EPLers</a:t>
            </a:r>
            <a:r>
              <a:rPr lang="en-US" sz="1200" kern="1200" dirty="0" smtClean="0">
                <a:solidFill>
                  <a:schemeClr val="tx1"/>
                </a:solidFill>
                <a:effectLst/>
                <a:latin typeface="+mn-lt"/>
                <a:ea typeface="+mn-ea"/>
                <a:cs typeface="+mn-cs"/>
              </a:rPr>
              <a:t> are interviewed on content that is relevant at that point in time. Content that is driven by our marketing</a:t>
            </a:r>
            <a:r>
              <a:rPr lang="en-US" sz="1200" kern="1200" baseline="0" dirty="0" smtClean="0">
                <a:solidFill>
                  <a:schemeClr val="tx1"/>
                </a:solidFill>
                <a:effectLst/>
                <a:latin typeface="+mn-lt"/>
                <a:ea typeface="+mn-ea"/>
                <a:cs typeface="+mn-cs"/>
              </a:rPr>
              <a:t> plan. </a:t>
            </a:r>
            <a:r>
              <a:rPr lang="en-US" sz="1200" kern="1200" dirty="0" smtClean="0">
                <a:solidFill>
                  <a:schemeClr val="tx1"/>
                </a:solidFill>
                <a:effectLst/>
                <a:latin typeface="+mn-lt"/>
                <a:ea typeface="+mn-ea"/>
                <a:cs typeface="+mn-cs"/>
              </a:rPr>
              <a:t> Top left is our CL chatting about Spring Break before the program launched, FD Manager sharing our EPL Gala news when the tickets went on sale and Capital City Records Artist </a:t>
            </a:r>
            <a:r>
              <a:rPr lang="en-US" sz="1200" kern="1200" dirty="0" err="1" smtClean="0">
                <a:solidFill>
                  <a:schemeClr val="tx1"/>
                </a:solidFill>
                <a:effectLst/>
                <a:latin typeface="+mn-lt"/>
                <a:ea typeface="+mn-ea"/>
                <a:cs typeface="+mn-cs"/>
              </a:rPr>
              <a:t>Celeigh</a:t>
            </a:r>
            <a:r>
              <a:rPr lang="en-US" sz="1200" kern="1200" dirty="0" smtClean="0">
                <a:solidFill>
                  <a:schemeClr val="tx1"/>
                </a:solidFill>
                <a:effectLst/>
                <a:latin typeface="+mn-lt"/>
                <a:ea typeface="+mn-ea"/>
                <a:cs typeface="+mn-cs"/>
              </a:rPr>
              <a:t> Cardinal with Digital Public Spaces Librarian being interviewed about EPL’s limited edition vinyl record.</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8</a:t>
            </a:fld>
            <a:endParaRPr lang="en-US"/>
          </a:p>
        </p:txBody>
      </p:sp>
    </p:spTree>
    <p:extLst>
      <p:ext uri="{BB962C8B-B14F-4D97-AF65-F5344CB8AC3E}">
        <p14:creationId xmlns:p14="http://schemas.microsoft.com/office/powerpoint/2010/main" val="2800360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Customize/Personalize your media pitches. Pitch individual journalists by email, phone. Connect through social media. </a:t>
            </a:r>
          </a:p>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9</a:t>
            </a:fld>
            <a:endParaRPr lang="en-US"/>
          </a:p>
        </p:txBody>
      </p:sp>
    </p:spTree>
    <p:extLst>
      <p:ext uri="{BB962C8B-B14F-4D97-AF65-F5344CB8AC3E}">
        <p14:creationId xmlns:p14="http://schemas.microsoft.com/office/powerpoint/2010/main" val="763322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Yellow Divider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7158" y="357167"/>
            <a:ext cx="8358188" cy="5214973"/>
          </a:xfrm>
        </p:spPr>
        <p:txBody>
          <a:bodyPr>
            <a:normAutofit/>
          </a:bodyPr>
          <a:lstStyle>
            <a:lvl1pPr marL="0">
              <a:buNone/>
              <a:defRPr sz="4400" b="1" baseline="0"/>
            </a:lvl1pPr>
          </a:lstStyle>
          <a:p>
            <a:pPr lvl="0"/>
            <a:r>
              <a:rPr lang="en-US" dirty="0"/>
              <a:t>Section title or a short</a:t>
            </a:r>
            <a:br>
              <a:rPr lang="en-US" dirty="0"/>
            </a:br>
            <a:r>
              <a:rPr lang="en-US" dirty="0"/>
              <a:t>introductory statement that </a:t>
            </a:r>
            <a:br>
              <a:rPr lang="en-US" dirty="0"/>
            </a:br>
            <a:r>
              <a:rPr lang="en-US" dirty="0"/>
              <a:t>acts as a section divider.</a:t>
            </a:r>
          </a:p>
        </p:txBody>
      </p:sp>
      <p:sp>
        <p:nvSpPr>
          <p:cNvPr id="3"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Green Content Slide 1">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357158" y="357188"/>
            <a:ext cx="8358187" cy="1143000"/>
          </a:xfrm>
        </p:spPr>
        <p:txBody>
          <a:bodyPr>
            <a:normAutofit/>
          </a:bodyPr>
          <a:lstStyle>
            <a:lvl1pPr>
              <a:defRPr sz="4400" baseline="0">
                <a:solidFill>
                  <a:schemeClr val="tx1"/>
                </a:solidFill>
              </a:defRPr>
            </a:lvl1pPr>
          </a:lstStyle>
          <a:p>
            <a:pPr lvl="0"/>
            <a:r>
              <a:rPr lang="en-US" dirty="0" smtClean="0"/>
              <a:t>Slide Heading</a:t>
            </a:r>
            <a:endParaRPr lang="en-US" dirty="0"/>
          </a:p>
        </p:txBody>
      </p:sp>
      <p:sp>
        <p:nvSpPr>
          <p:cNvPr id="12" name="Text Placeholder 11"/>
          <p:cNvSpPr>
            <a:spLocks noGrp="1"/>
          </p:cNvSpPr>
          <p:nvPr>
            <p:ph type="body" sz="quarter" idx="12" hasCustomPrompt="1"/>
          </p:nvPr>
        </p:nvSpPr>
        <p:spPr>
          <a:xfrm>
            <a:off x="357158" y="1500188"/>
            <a:ext cx="8358217" cy="4071937"/>
          </a:xfrm>
        </p:spPr>
        <p:txBody>
          <a:bodyPr/>
          <a:lstStyle>
            <a:lvl1pPr>
              <a:defRPr/>
            </a:lvl1pPr>
            <a:lvl2pPr>
              <a:defRPr baseline="0"/>
            </a:lvl2pPr>
          </a:lstStyle>
          <a:p>
            <a:pPr lvl="0"/>
            <a:r>
              <a:rPr lang="en-US" dirty="0" smtClean="0"/>
              <a:t>Subheading</a:t>
            </a:r>
          </a:p>
          <a:p>
            <a:pPr lvl="1"/>
            <a:r>
              <a:rPr lang="en-US" dirty="0" smtClean="0"/>
              <a:t>Slides should feature the slide heading above in green when they follow the green section divider slide.</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extLst>
      <p:ext uri="{BB962C8B-B14F-4D97-AF65-F5344CB8AC3E}">
        <p14:creationId xmlns:p14="http://schemas.microsoft.com/office/powerpoint/2010/main" val="3608399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le Divider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7158" y="357167"/>
            <a:ext cx="8358188" cy="5214973"/>
          </a:xfrm>
        </p:spPr>
        <p:txBody>
          <a:bodyPr>
            <a:normAutofit/>
          </a:bodyPr>
          <a:lstStyle>
            <a:lvl1pPr marL="0">
              <a:buNone/>
              <a:defRPr sz="4400" b="1" baseline="0"/>
            </a:lvl1pPr>
          </a:lstStyle>
          <a:p>
            <a:pPr lvl="0"/>
            <a:r>
              <a:rPr lang="en-US" dirty="0"/>
              <a:t>Section title or a short</a:t>
            </a:r>
            <a:br>
              <a:rPr lang="en-US" dirty="0"/>
            </a:br>
            <a:r>
              <a:rPr lang="en-US" dirty="0"/>
              <a:t>introductory statement that </a:t>
            </a:r>
            <a:br>
              <a:rPr lang="en-US" dirty="0"/>
            </a:br>
            <a:r>
              <a:rPr lang="en-US" dirty="0"/>
              <a:t>acts as a section divider.</a:t>
            </a:r>
          </a:p>
        </p:txBody>
      </p:sp>
      <p:sp>
        <p:nvSpPr>
          <p:cNvPr id="3"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urple Content Slide 1">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357158" y="357188"/>
            <a:ext cx="8358187" cy="1143000"/>
          </a:xfrm>
        </p:spPr>
        <p:txBody>
          <a:bodyPr>
            <a:normAutofit/>
          </a:bodyPr>
          <a:lstStyle>
            <a:lvl1pPr>
              <a:defRPr sz="4400" baseline="0">
                <a:solidFill>
                  <a:schemeClr val="tx1"/>
                </a:solidFill>
              </a:defRPr>
            </a:lvl1pPr>
          </a:lstStyle>
          <a:p>
            <a:pPr lvl="0"/>
            <a:r>
              <a:rPr lang="en-US" dirty="0"/>
              <a:t>Slide Heading</a:t>
            </a:r>
          </a:p>
        </p:txBody>
      </p:sp>
      <p:sp>
        <p:nvSpPr>
          <p:cNvPr id="12" name="Text Placeholder 11"/>
          <p:cNvSpPr>
            <a:spLocks noGrp="1"/>
          </p:cNvSpPr>
          <p:nvPr>
            <p:ph type="body" sz="quarter" idx="12" hasCustomPrompt="1"/>
          </p:nvPr>
        </p:nvSpPr>
        <p:spPr>
          <a:xfrm>
            <a:off x="357158" y="1500188"/>
            <a:ext cx="8358217" cy="4071937"/>
          </a:xfrm>
        </p:spPr>
        <p:txBody>
          <a:bodyPr/>
          <a:lstStyle>
            <a:lvl1pPr>
              <a:defRPr/>
            </a:lvl1pPr>
            <a:lvl2pPr>
              <a:defRPr baseline="0"/>
            </a:lvl2pPr>
          </a:lstStyle>
          <a:p>
            <a:pPr lvl="0"/>
            <a:r>
              <a:rPr lang="en-US" dirty="0"/>
              <a:t>Subheading</a:t>
            </a:r>
          </a:p>
          <a:p>
            <a:pPr lvl="1"/>
            <a:r>
              <a:rPr lang="en-US" dirty="0"/>
              <a:t>Slides should feature the slide heading above in purple when they follow the purple section divider slide.</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rple Content Slide 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6804" y="1500167"/>
            <a:ext cx="4038600" cy="4000528"/>
          </a:xfrm>
        </p:spPr>
        <p:txBody>
          <a:bodyPr/>
          <a:lstStyle>
            <a:lvl1pPr marL="0">
              <a:defRPr sz="3200" b="1"/>
            </a:lvl1pPr>
            <a:lvl2pPr marL="0">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hasCustomPrompt="1"/>
          </p:nvPr>
        </p:nvSpPr>
        <p:spPr>
          <a:xfrm>
            <a:off x="357158" y="1500188"/>
            <a:ext cx="4071937" cy="4000500"/>
          </a:xfrm>
        </p:spPr>
        <p:txBody>
          <a:bodyPr/>
          <a:lstStyle>
            <a:lvl1pPr marL="0">
              <a:defRPr/>
            </a:lvl1pPr>
            <a:lvl2pPr>
              <a:defRPr baseline="0"/>
            </a:lvl2pPr>
          </a:lstStyle>
          <a:p>
            <a:pPr lvl="0"/>
            <a:r>
              <a:rPr lang="en-US" dirty="0"/>
              <a:t>Subheading</a:t>
            </a:r>
          </a:p>
          <a:p>
            <a:pPr lvl="1"/>
            <a:r>
              <a:rPr lang="en-US" dirty="0"/>
              <a:t>Slides should feature the slide heading above in purple when they follow the purple section divider.</a:t>
            </a:r>
          </a:p>
        </p:txBody>
      </p:sp>
      <p:sp>
        <p:nvSpPr>
          <p:cNvPr id="6" name="Text Placeholder 5"/>
          <p:cNvSpPr>
            <a:spLocks noGrp="1"/>
          </p:cNvSpPr>
          <p:nvPr>
            <p:ph type="body" sz="quarter" idx="11" hasCustomPrompt="1"/>
          </p:nvPr>
        </p:nvSpPr>
        <p:spPr>
          <a:xfrm>
            <a:off x="357158" y="357188"/>
            <a:ext cx="8358246" cy="1143000"/>
          </a:xfrm>
        </p:spPr>
        <p:txBody>
          <a:bodyPr>
            <a:normAutofit/>
          </a:bodyPr>
          <a:lstStyle>
            <a:lvl1pPr>
              <a:defRPr sz="4400" baseline="0">
                <a:solidFill>
                  <a:schemeClr val="tx1"/>
                </a:solidFill>
              </a:defRPr>
            </a:lvl1pPr>
          </a:lstStyle>
          <a:p>
            <a:pPr lvl="0"/>
            <a:r>
              <a:rPr lang="en-US" dirty="0"/>
              <a:t>Slide Heading</a:t>
            </a:r>
          </a:p>
        </p:txBody>
      </p:sp>
      <p:sp>
        <p:nvSpPr>
          <p:cNvPr id="5"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Divider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7158" y="357167"/>
            <a:ext cx="8358188" cy="5214973"/>
          </a:xfrm>
        </p:spPr>
        <p:txBody>
          <a:bodyPr>
            <a:normAutofit/>
          </a:bodyPr>
          <a:lstStyle>
            <a:lvl1pPr marL="0">
              <a:buNone/>
              <a:defRPr sz="4400" b="1" baseline="0"/>
            </a:lvl1pPr>
          </a:lstStyle>
          <a:p>
            <a:pPr lvl="0"/>
            <a:r>
              <a:rPr lang="en-US" dirty="0"/>
              <a:t>Section title or a short</a:t>
            </a:r>
            <a:br>
              <a:rPr lang="en-US" dirty="0"/>
            </a:br>
            <a:r>
              <a:rPr lang="en-US" dirty="0"/>
              <a:t>introductory statement that </a:t>
            </a:r>
            <a:br>
              <a:rPr lang="en-US" dirty="0"/>
            </a:br>
            <a:r>
              <a:rPr lang="en-US" dirty="0"/>
              <a:t>acts as a section divider.</a:t>
            </a:r>
          </a:p>
        </p:txBody>
      </p:sp>
      <p:sp>
        <p:nvSpPr>
          <p:cNvPr id="3"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ck Content Slide 1">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357158" y="357188"/>
            <a:ext cx="8358187" cy="1143000"/>
          </a:xfrm>
        </p:spPr>
        <p:txBody>
          <a:bodyPr>
            <a:normAutofit/>
          </a:bodyPr>
          <a:lstStyle>
            <a:lvl1pPr>
              <a:defRPr sz="4400" baseline="0">
                <a:solidFill>
                  <a:schemeClr val="tx1"/>
                </a:solidFill>
              </a:defRPr>
            </a:lvl1pPr>
          </a:lstStyle>
          <a:p>
            <a:pPr lvl="0"/>
            <a:r>
              <a:rPr lang="en-US" dirty="0"/>
              <a:t>Slide Heading</a:t>
            </a:r>
          </a:p>
        </p:txBody>
      </p:sp>
      <p:sp>
        <p:nvSpPr>
          <p:cNvPr id="12" name="Text Placeholder 11"/>
          <p:cNvSpPr>
            <a:spLocks noGrp="1"/>
          </p:cNvSpPr>
          <p:nvPr>
            <p:ph type="body" sz="quarter" idx="12" hasCustomPrompt="1"/>
          </p:nvPr>
        </p:nvSpPr>
        <p:spPr>
          <a:xfrm>
            <a:off x="357158" y="1500188"/>
            <a:ext cx="8358217" cy="4071937"/>
          </a:xfrm>
        </p:spPr>
        <p:txBody>
          <a:bodyPr/>
          <a:lstStyle>
            <a:lvl1pPr>
              <a:defRPr/>
            </a:lvl1pPr>
            <a:lvl2pPr>
              <a:defRPr baseline="0"/>
            </a:lvl2pPr>
          </a:lstStyle>
          <a:p>
            <a:pPr lvl="0"/>
            <a:r>
              <a:rPr lang="en-US" dirty="0"/>
              <a:t>Subheading</a:t>
            </a:r>
          </a:p>
          <a:p>
            <a:pPr lvl="1"/>
            <a:r>
              <a:rPr lang="en-US" dirty="0"/>
              <a:t>Slides should feature the slide heading above in blue when they follow the blue section divider slide.</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 Content Slide 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6804" y="1500167"/>
            <a:ext cx="4038600" cy="4000528"/>
          </a:xfrm>
        </p:spPr>
        <p:txBody>
          <a:bodyPr/>
          <a:lstStyle>
            <a:lvl1pPr marL="0">
              <a:defRPr sz="3200" b="1"/>
            </a:lvl1pPr>
            <a:lvl2pPr marL="0">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hasCustomPrompt="1"/>
          </p:nvPr>
        </p:nvSpPr>
        <p:spPr>
          <a:xfrm>
            <a:off x="357158" y="1500188"/>
            <a:ext cx="4071937" cy="4000500"/>
          </a:xfrm>
        </p:spPr>
        <p:txBody>
          <a:bodyPr/>
          <a:lstStyle>
            <a:lvl1pPr marL="0">
              <a:defRPr/>
            </a:lvl1pPr>
            <a:lvl2pPr>
              <a:defRPr baseline="0"/>
            </a:lvl2pPr>
          </a:lstStyle>
          <a:p>
            <a:pPr lvl="0"/>
            <a:r>
              <a:rPr lang="en-US" dirty="0"/>
              <a:t>Subheading</a:t>
            </a:r>
          </a:p>
          <a:p>
            <a:pPr lvl="1"/>
            <a:r>
              <a:rPr lang="en-US" dirty="0"/>
              <a:t>Slides should feature the slide heading above in blue when they follow the blue section divider.</a:t>
            </a:r>
          </a:p>
        </p:txBody>
      </p:sp>
      <p:sp>
        <p:nvSpPr>
          <p:cNvPr id="6" name="Text Placeholder 5"/>
          <p:cNvSpPr>
            <a:spLocks noGrp="1"/>
          </p:cNvSpPr>
          <p:nvPr>
            <p:ph type="body" sz="quarter" idx="11" hasCustomPrompt="1"/>
          </p:nvPr>
        </p:nvSpPr>
        <p:spPr>
          <a:xfrm>
            <a:off x="357158" y="357188"/>
            <a:ext cx="8358217" cy="1143000"/>
          </a:xfrm>
        </p:spPr>
        <p:txBody>
          <a:bodyPr>
            <a:normAutofit/>
          </a:bodyPr>
          <a:lstStyle>
            <a:lvl1pPr>
              <a:defRPr sz="4400" baseline="0">
                <a:solidFill>
                  <a:schemeClr val="tx1"/>
                </a:solidFill>
              </a:defRPr>
            </a:lvl1pPr>
          </a:lstStyle>
          <a:p>
            <a:pPr lvl="0"/>
            <a:r>
              <a:rPr lang="en-US" dirty="0"/>
              <a:t>Slide Heading</a:t>
            </a:r>
          </a:p>
        </p:txBody>
      </p:sp>
      <p:sp>
        <p:nvSpPr>
          <p:cNvPr id="5"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Yellow Divider Slide">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57158" y="357167"/>
            <a:ext cx="8358188" cy="5214973"/>
          </a:xfrm>
        </p:spPr>
        <p:txBody>
          <a:bodyPr>
            <a:normAutofit/>
          </a:bodyPr>
          <a:lstStyle>
            <a:lvl1pPr marL="0">
              <a:buNone/>
              <a:defRPr sz="4400" b="1" baseline="0"/>
            </a:lvl1pPr>
          </a:lstStyle>
          <a:p>
            <a:pPr lvl="0"/>
            <a:r>
              <a:rPr lang="en-US"/>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urple Divider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7158" y="357167"/>
            <a:ext cx="8358188" cy="5214973"/>
          </a:xfrm>
        </p:spPr>
        <p:txBody>
          <a:bodyPr>
            <a:normAutofit/>
          </a:bodyPr>
          <a:lstStyle>
            <a:lvl1pPr marL="0">
              <a:buNone/>
              <a:defRPr sz="4400" b="1" baseline="0"/>
            </a:lvl1pPr>
          </a:lstStyle>
          <a:p>
            <a:pPr lvl="0"/>
            <a:r>
              <a:rPr lang="en-US" dirty="0"/>
              <a:t>Section title or a short</a:t>
            </a:r>
            <a:br>
              <a:rPr lang="en-US" dirty="0"/>
            </a:br>
            <a:r>
              <a:rPr lang="en-US" dirty="0"/>
              <a:t>introductory statement that </a:t>
            </a:r>
            <a:br>
              <a:rPr lang="en-US" dirty="0"/>
            </a:br>
            <a:r>
              <a:rPr lang="en-US" dirty="0"/>
              <a:t>acts as a section divider.</a:t>
            </a:r>
          </a:p>
        </p:txBody>
      </p:sp>
      <p:sp>
        <p:nvSpPr>
          <p:cNvPr id="3"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57158" y="357166"/>
            <a:ext cx="8429655" cy="785818"/>
          </a:xfrm>
        </p:spPr>
        <p:txBody>
          <a:bodyPr>
            <a:normAutofit/>
          </a:bodyPr>
          <a:lstStyle>
            <a:lvl1pPr>
              <a:buNone/>
              <a:defRPr sz="4400" b="1"/>
            </a:lvl1pPr>
          </a:lstStyle>
          <a:p>
            <a:pPr lvl="0"/>
            <a:r>
              <a:rPr lang="en-US" dirty="0"/>
              <a:t>Presentation Title</a:t>
            </a:r>
          </a:p>
        </p:txBody>
      </p:sp>
      <p:sp>
        <p:nvSpPr>
          <p:cNvPr id="10" name="Text Placeholder 9"/>
          <p:cNvSpPr>
            <a:spLocks noGrp="1"/>
          </p:cNvSpPr>
          <p:nvPr>
            <p:ph type="body" sz="quarter" idx="11" hasCustomPrompt="1"/>
          </p:nvPr>
        </p:nvSpPr>
        <p:spPr>
          <a:xfrm>
            <a:off x="357158" y="1142985"/>
            <a:ext cx="7643866" cy="1214446"/>
          </a:xfrm>
        </p:spPr>
        <p:txBody>
          <a:bodyPr/>
          <a:lstStyle>
            <a:lvl1pPr marL="0">
              <a:buNone/>
              <a:defRPr b="0"/>
            </a:lvl1pPr>
          </a:lstStyle>
          <a:p>
            <a:pPr lvl="0"/>
            <a:r>
              <a:rPr lang="en-US" dirty="0"/>
              <a:t>Presentation subtitle or a two-line description about the presentation.</a:t>
            </a:r>
          </a:p>
        </p:txBody>
      </p:sp>
      <p:sp>
        <p:nvSpPr>
          <p:cNvPr id="4" name="Date Placeholder 3"/>
          <p:cNvSpPr>
            <a:spLocks noGrp="1"/>
          </p:cNvSpPr>
          <p:nvPr>
            <p:ph type="dt" sz="half" idx="2"/>
          </p:nvPr>
        </p:nvSpPr>
        <p:spPr>
          <a:xfrm>
            <a:off x="357158" y="6356350"/>
            <a:ext cx="21336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Tree>
    <p:extLst>
      <p:ext uri="{BB962C8B-B14F-4D97-AF65-F5344CB8AC3E}">
        <p14:creationId xmlns:p14="http://schemas.microsoft.com/office/powerpoint/2010/main" val="35968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Yellow Content Slide 1">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357158" y="357188"/>
            <a:ext cx="8358187" cy="1143000"/>
          </a:xfrm>
        </p:spPr>
        <p:txBody>
          <a:bodyPr>
            <a:normAutofit/>
          </a:bodyPr>
          <a:lstStyle>
            <a:lvl1pPr>
              <a:defRPr sz="4400" baseline="0">
                <a:solidFill>
                  <a:schemeClr val="tx1"/>
                </a:solidFill>
              </a:defRPr>
            </a:lvl1pPr>
          </a:lstStyle>
          <a:p>
            <a:pPr lvl="0"/>
            <a:r>
              <a:rPr lang="en-US" dirty="0"/>
              <a:t>Slide Heading</a:t>
            </a:r>
          </a:p>
        </p:txBody>
      </p:sp>
      <p:sp>
        <p:nvSpPr>
          <p:cNvPr id="12" name="Text Placeholder 11"/>
          <p:cNvSpPr>
            <a:spLocks noGrp="1"/>
          </p:cNvSpPr>
          <p:nvPr>
            <p:ph type="body" sz="quarter" idx="12" hasCustomPrompt="1"/>
          </p:nvPr>
        </p:nvSpPr>
        <p:spPr>
          <a:xfrm>
            <a:off x="357158" y="1500188"/>
            <a:ext cx="8358217" cy="4071937"/>
          </a:xfrm>
        </p:spPr>
        <p:txBody>
          <a:bodyPr/>
          <a:lstStyle>
            <a:lvl1pPr>
              <a:defRPr/>
            </a:lvl1pPr>
            <a:lvl2pPr>
              <a:defRPr baseline="0"/>
            </a:lvl2pPr>
          </a:lstStyle>
          <a:p>
            <a:pPr lvl="0"/>
            <a:r>
              <a:rPr lang="en-US" dirty="0"/>
              <a:t>Subheading</a:t>
            </a:r>
          </a:p>
          <a:p>
            <a:pPr lvl="1"/>
            <a:r>
              <a:rPr lang="en-US" dirty="0"/>
              <a:t>Slides should feature the slide heading above in yellow when they follow the yellow section divider slide.</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Divider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7158" y="357167"/>
            <a:ext cx="8358188" cy="5214973"/>
          </a:xfrm>
        </p:spPr>
        <p:txBody>
          <a:bodyPr>
            <a:normAutofit/>
          </a:bodyPr>
          <a:lstStyle>
            <a:lvl1pPr marL="0">
              <a:buNone/>
              <a:defRPr sz="4400" b="1" baseline="0"/>
            </a:lvl1pPr>
          </a:lstStyle>
          <a:p>
            <a:pPr lvl="0"/>
            <a:r>
              <a:rPr lang="en-US" dirty="0"/>
              <a:t>Section title or a short</a:t>
            </a:r>
            <a:br>
              <a:rPr lang="en-US" dirty="0"/>
            </a:br>
            <a:r>
              <a:rPr lang="en-US" dirty="0"/>
              <a:t>introductory statement that </a:t>
            </a:r>
            <a:br>
              <a:rPr lang="en-US" dirty="0"/>
            </a:br>
            <a:r>
              <a:rPr lang="en-US" dirty="0"/>
              <a:t>acts as a section divider.</a:t>
            </a:r>
          </a:p>
        </p:txBody>
      </p:sp>
      <p:sp>
        <p:nvSpPr>
          <p:cNvPr id="3"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952281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Divider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7158" y="357167"/>
            <a:ext cx="8358188" cy="5214973"/>
          </a:xfrm>
        </p:spPr>
        <p:txBody>
          <a:bodyPr>
            <a:normAutofit/>
          </a:bodyPr>
          <a:lstStyle>
            <a:lvl1pPr marL="0">
              <a:buNone/>
              <a:defRPr sz="4400" b="1" baseline="0"/>
            </a:lvl1pPr>
          </a:lstStyle>
          <a:p>
            <a:pPr lvl="0"/>
            <a:r>
              <a:rPr lang="en-US" dirty="0"/>
              <a:t>Section title or a short</a:t>
            </a:r>
            <a:br>
              <a:rPr lang="en-US" dirty="0"/>
            </a:br>
            <a:r>
              <a:rPr lang="en-US" dirty="0"/>
              <a:t>introductory statement that </a:t>
            </a:r>
            <a:br>
              <a:rPr lang="en-US" dirty="0"/>
            </a:br>
            <a:r>
              <a:rPr lang="en-US" dirty="0"/>
              <a:t>acts as a section divider.</a:t>
            </a:r>
          </a:p>
        </p:txBody>
      </p:sp>
      <p:sp>
        <p:nvSpPr>
          <p:cNvPr id="3"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08700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Content Slide 1">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357158" y="357188"/>
            <a:ext cx="8358187" cy="1143000"/>
          </a:xfrm>
        </p:spPr>
        <p:txBody>
          <a:bodyPr>
            <a:normAutofit/>
          </a:bodyPr>
          <a:lstStyle>
            <a:lvl1pPr>
              <a:defRPr sz="4400" baseline="0">
                <a:solidFill>
                  <a:schemeClr val="tx1"/>
                </a:solidFill>
              </a:defRPr>
            </a:lvl1pPr>
          </a:lstStyle>
          <a:p>
            <a:pPr lvl="0"/>
            <a:r>
              <a:rPr lang="en-US" dirty="0"/>
              <a:t>Slide Heading</a:t>
            </a:r>
          </a:p>
        </p:txBody>
      </p:sp>
      <p:sp>
        <p:nvSpPr>
          <p:cNvPr id="12" name="Text Placeholder 11"/>
          <p:cNvSpPr>
            <a:spLocks noGrp="1"/>
          </p:cNvSpPr>
          <p:nvPr>
            <p:ph type="body" sz="quarter" idx="12" hasCustomPrompt="1"/>
          </p:nvPr>
        </p:nvSpPr>
        <p:spPr>
          <a:xfrm>
            <a:off x="357158" y="1500188"/>
            <a:ext cx="8358217" cy="4071937"/>
          </a:xfrm>
        </p:spPr>
        <p:txBody>
          <a:bodyPr/>
          <a:lstStyle>
            <a:lvl1pPr>
              <a:defRPr/>
            </a:lvl1pPr>
            <a:lvl2pPr>
              <a:defRPr baseline="0"/>
            </a:lvl2pPr>
          </a:lstStyle>
          <a:p>
            <a:pPr lvl="0"/>
            <a:r>
              <a:rPr lang="en-US" dirty="0"/>
              <a:t>Subheading</a:t>
            </a:r>
          </a:p>
          <a:p>
            <a:pPr lvl="1"/>
            <a:r>
              <a:rPr lang="en-US" dirty="0"/>
              <a:t>Slides should feature the slide heading above in blue when they follow the blue section divider slide.</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19039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Content Slide 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6804" y="1500167"/>
            <a:ext cx="4038600" cy="4000528"/>
          </a:xfrm>
        </p:spPr>
        <p:txBody>
          <a:bodyPr/>
          <a:lstStyle>
            <a:lvl1pPr marL="0">
              <a:defRPr sz="3200" b="1"/>
            </a:lvl1pPr>
            <a:lvl2pPr marL="0">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hasCustomPrompt="1"/>
          </p:nvPr>
        </p:nvSpPr>
        <p:spPr>
          <a:xfrm>
            <a:off x="357158" y="1500188"/>
            <a:ext cx="4071937" cy="4000500"/>
          </a:xfrm>
        </p:spPr>
        <p:txBody>
          <a:bodyPr/>
          <a:lstStyle>
            <a:lvl1pPr marL="0">
              <a:defRPr/>
            </a:lvl1pPr>
            <a:lvl2pPr>
              <a:defRPr baseline="0"/>
            </a:lvl2pPr>
          </a:lstStyle>
          <a:p>
            <a:pPr lvl="0"/>
            <a:r>
              <a:rPr lang="en-US" dirty="0"/>
              <a:t>Subheading</a:t>
            </a:r>
          </a:p>
          <a:p>
            <a:pPr lvl="1"/>
            <a:r>
              <a:rPr lang="en-US" dirty="0"/>
              <a:t>Slides should feature the slide heading above in blue when they follow the blue section divider.</a:t>
            </a:r>
          </a:p>
        </p:txBody>
      </p:sp>
      <p:sp>
        <p:nvSpPr>
          <p:cNvPr id="6" name="Text Placeholder 5"/>
          <p:cNvSpPr>
            <a:spLocks noGrp="1"/>
          </p:cNvSpPr>
          <p:nvPr>
            <p:ph type="body" sz="quarter" idx="11" hasCustomPrompt="1"/>
          </p:nvPr>
        </p:nvSpPr>
        <p:spPr>
          <a:xfrm>
            <a:off x="357158" y="357188"/>
            <a:ext cx="8358217" cy="1143000"/>
          </a:xfrm>
        </p:spPr>
        <p:txBody>
          <a:bodyPr>
            <a:normAutofit/>
          </a:bodyPr>
          <a:lstStyle>
            <a:lvl1pPr>
              <a:defRPr sz="4400" baseline="0">
                <a:solidFill>
                  <a:schemeClr val="tx1"/>
                </a:solidFill>
              </a:defRPr>
            </a:lvl1pPr>
          </a:lstStyle>
          <a:p>
            <a:pPr lvl="0"/>
            <a:r>
              <a:rPr lang="en-US" dirty="0"/>
              <a:t>Slide Heading</a:t>
            </a:r>
          </a:p>
        </p:txBody>
      </p:sp>
      <p:sp>
        <p:nvSpPr>
          <p:cNvPr id="5"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05067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Yellow Divider Slide">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57158" y="357167"/>
            <a:ext cx="8358188" cy="5214973"/>
          </a:xfrm>
        </p:spPr>
        <p:txBody>
          <a:bodyPr>
            <a:normAutofit/>
          </a:bodyPr>
          <a:lstStyle>
            <a:lvl1pPr marL="0">
              <a:buNone/>
              <a:defRPr sz="4400" b="1" baseline="0"/>
            </a:lvl1pPr>
          </a:lstStyle>
          <a:p>
            <a:pPr lvl="0"/>
            <a:r>
              <a:rPr lang="en-US"/>
              <a:t>Click to edit Master text styles</a:t>
            </a:r>
          </a:p>
        </p:txBody>
      </p:sp>
    </p:spTree>
    <p:extLst>
      <p:ext uri="{BB962C8B-B14F-4D97-AF65-F5344CB8AC3E}">
        <p14:creationId xmlns:p14="http://schemas.microsoft.com/office/powerpoint/2010/main" val="2848611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urple Divider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7158" y="357167"/>
            <a:ext cx="8358188" cy="5214973"/>
          </a:xfrm>
        </p:spPr>
        <p:txBody>
          <a:bodyPr>
            <a:normAutofit/>
          </a:bodyPr>
          <a:lstStyle>
            <a:lvl1pPr marL="0">
              <a:buNone/>
              <a:defRPr sz="4400" b="1" baseline="0"/>
            </a:lvl1pPr>
          </a:lstStyle>
          <a:p>
            <a:pPr lvl="0"/>
            <a:r>
              <a:rPr lang="en-US" dirty="0"/>
              <a:t>Section title or a short</a:t>
            </a:r>
            <a:br>
              <a:rPr lang="en-US" dirty="0"/>
            </a:br>
            <a:r>
              <a:rPr lang="en-US" dirty="0"/>
              <a:t>introductory statement that </a:t>
            </a:r>
            <a:br>
              <a:rPr lang="en-US" dirty="0"/>
            </a:br>
            <a:r>
              <a:rPr lang="en-US" dirty="0"/>
              <a:t>acts as a section divider.</a:t>
            </a:r>
          </a:p>
        </p:txBody>
      </p:sp>
      <p:sp>
        <p:nvSpPr>
          <p:cNvPr id="3"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71111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Green Divider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7158" y="357167"/>
            <a:ext cx="8358188" cy="5214973"/>
          </a:xfrm>
        </p:spPr>
        <p:txBody>
          <a:bodyPr>
            <a:normAutofit/>
          </a:bodyPr>
          <a:lstStyle>
            <a:lvl1pPr marL="0">
              <a:buNone/>
              <a:defRPr sz="4400" b="1" baseline="0"/>
            </a:lvl1pPr>
          </a:lstStyle>
          <a:p>
            <a:pPr lvl="0"/>
            <a:r>
              <a:rPr lang="en-US" dirty="0"/>
              <a:t>Section title or a short</a:t>
            </a:r>
            <a:br>
              <a:rPr lang="en-US" dirty="0"/>
            </a:br>
            <a:r>
              <a:rPr lang="en-US" dirty="0"/>
              <a:t>introductory statement that </a:t>
            </a:r>
            <a:br>
              <a:rPr lang="en-US" dirty="0"/>
            </a:br>
            <a:r>
              <a:rPr lang="en-US" dirty="0"/>
              <a:t>acts as a section divider.</a:t>
            </a:r>
          </a:p>
        </p:txBody>
      </p:sp>
      <p:sp>
        <p:nvSpPr>
          <p:cNvPr id="3"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extLst>
      <p:ext uri="{BB962C8B-B14F-4D97-AF65-F5344CB8AC3E}">
        <p14:creationId xmlns:p14="http://schemas.microsoft.com/office/powerpoint/2010/main" val="2341764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Yellow Content Slide 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6804" y="1500167"/>
            <a:ext cx="4038600" cy="4000528"/>
          </a:xfrm>
        </p:spPr>
        <p:txBody>
          <a:bodyPr/>
          <a:lstStyle>
            <a:lvl1pPr marL="0">
              <a:defRPr sz="3200" b="1"/>
            </a:lvl1pPr>
            <a:lvl2pPr marL="0">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hasCustomPrompt="1"/>
          </p:nvPr>
        </p:nvSpPr>
        <p:spPr>
          <a:xfrm>
            <a:off x="357158" y="1500188"/>
            <a:ext cx="4071937" cy="4000500"/>
          </a:xfrm>
        </p:spPr>
        <p:txBody>
          <a:bodyPr/>
          <a:lstStyle>
            <a:lvl1pPr marL="0">
              <a:defRPr/>
            </a:lvl1pPr>
            <a:lvl2pPr>
              <a:defRPr baseline="0"/>
            </a:lvl2pPr>
          </a:lstStyle>
          <a:p>
            <a:pPr lvl="0"/>
            <a:r>
              <a:rPr lang="en-US" dirty="0"/>
              <a:t>Subheading</a:t>
            </a:r>
          </a:p>
          <a:p>
            <a:pPr lvl="1"/>
            <a:r>
              <a:rPr lang="en-US" dirty="0"/>
              <a:t>Slides should feature the slide heading above in yellow when they follow the yellow section divider.</a:t>
            </a:r>
          </a:p>
        </p:txBody>
      </p:sp>
      <p:sp>
        <p:nvSpPr>
          <p:cNvPr id="11" name="Text Placeholder 10"/>
          <p:cNvSpPr>
            <a:spLocks noGrp="1"/>
          </p:cNvSpPr>
          <p:nvPr>
            <p:ph type="body" sz="quarter" idx="11" hasCustomPrompt="1"/>
          </p:nvPr>
        </p:nvSpPr>
        <p:spPr>
          <a:xfrm>
            <a:off x="357158" y="357188"/>
            <a:ext cx="8358217" cy="1143000"/>
          </a:xfrm>
        </p:spPr>
        <p:txBody>
          <a:bodyPr>
            <a:normAutofit/>
          </a:bodyPr>
          <a:lstStyle>
            <a:lvl1pPr>
              <a:defRPr sz="4400">
                <a:solidFill>
                  <a:schemeClr val="tx1"/>
                </a:solidFill>
              </a:defRPr>
            </a:lvl1pPr>
          </a:lstStyle>
          <a:p>
            <a:pPr lvl="0"/>
            <a:r>
              <a:rPr lang="en-US" dirty="0"/>
              <a:t>Slide Heading</a:t>
            </a:r>
          </a:p>
        </p:txBody>
      </p:sp>
      <p:sp>
        <p:nvSpPr>
          <p:cNvPr id="5"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een Divider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7158" y="357167"/>
            <a:ext cx="8358188" cy="5214973"/>
          </a:xfrm>
        </p:spPr>
        <p:txBody>
          <a:bodyPr>
            <a:normAutofit/>
          </a:bodyPr>
          <a:lstStyle>
            <a:lvl1pPr marL="0">
              <a:buNone/>
              <a:defRPr sz="4400" b="1" baseline="0"/>
            </a:lvl1pPr>
          </a:lstStyle>
          <a:p>
            <a:pPr lvl="0"/>
            <a:r>
              <a:rPr lang="en-US" dirty="0"/>
              <a:t>Section title or a short</a:t>
            </a:r>
            <a:br>
              <a:rPr lang="en-US" dirty="0"/>
            </a:br>
            <a:r>
              <a:rPr lang="en-US" dirty="0"/>
              <a:t>introductory statement that </a:t>
            </a:r>
            <a:br>
              <a:rPr lang="en-US" dirty="0"/>
            </a:br>
            <a:r>
              <a:rPr lang="en-US" dirty="0"/>
              <a:t>acts as a section divider.</a:t>
            </a:r>
          </a:p>
        </p:txBody>
      </p:sp>
      <p:sp>
        <p:nvSpPr>
          <p:cNvPr id="3"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en Content Slide 1">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357158" y="357188"/>
            <a:ext cx="8358187" cy="1143000"/>
          </a:xfrm>
        </p:spPr>
        <p:txBody>
          <a:bodyPr>
            <a:normAutofit/>
          </a:bodyPr>
          <a:lstStyle>
            <a:lvl1pPr>
              <a:defRPr sz="4400" baseline="0">
                <a:solidFill>
                  <a:schemeClr val="tx1"/>
                </a:solidFill>
              </a:defRPr>
            </a:lvl1pPr>
          </a:lstStyle>
          <a:p>
            <a:pPr lvl="0"/>
            <a:r>
              <a:rPr lang="en-US" dirty="0"/>
              <a:t>Slide Heading</a:t>
            </a:r>
          </a:p>
        </p:txBody>
      </p:sp>
      <p:sp>
        <p:nvSpPr>
          <p:cNvPr id="12" name="Text Placeholder 11"/>
          <p:cNvSpPr>
            <a:spLocks noGrp="1"/>
          </p:cNvSpPr>
          <p:nvPr>
            <p:ph type="body" sz="quarter" idx="12" hasCustomPrompt="1"/>
          </p:nvPr>
        </p:nvSpPr>
        <p:spPr>
          <a:xfrm>
            <a:off x="357158" y="1500188"/>
            <a:ext cx="8358217" cy="4071937"/>
          </a:xfrm>
        </p:spPr>
        <p:txBody>
          <a:bodyPr/>
          <a:lstStyle>
            <a:lvl1pPr>
              <a:defRPr/>
            </a:lvl1pPr>
            <a:lvl2pPr>
              <a:defRPr baseline="0"/>
            </a:lvl2pPr>
          </a:lstStyle>
          <a:p>
            <a:pPr lvl="0"/>
            <a:r>
              <a:rPr lang="en-US" dirty="0"/>
              <a:t>Subheading</a:t>
            </a:r>
          </a:p>
          <a:p>
            <a:pPr lvl="1"/>
            <a:r>
              <a:rPr lang="en-US" dirty="0"/>
              <a:t>Slides should feature the slide heading above in green when they follow the green section divider slide.</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een Content Slide 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6804" y="1500167"/>
            <a:ext cx="4038600" cy="4000528"/>
          </a:xfrm>
        </p:spPr>
        <p:txBody>
          <a:bodyPr/>
          <a:lstStyle>
            <a:lvl1pPr marL="0">
              <a:defRPr sz="3200" b="1"/>
            </a:lvl1pPr>
            <a:lvl2pPr marL="0">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hasCustomPrompt="1"/>
          </p:nvPr>
        </p:nvSpPr>
        <p:spPr>
          <a:xfrm>
            <a:off x="357158" y="1500188"/>
            <a:ext cx="4071937" cy="4000500"/>
          </a:xfrm>
        </p:spPr>
        <p:txBody>
          <a:bodyPr/>
          <a:lstStyle>
            <a:lvl1pPr marL="0">
              <a:defRPr/>
            </a:lvl1pPr>
            <a:lvl2pPr>
              <a:defRPr baseline="0"/>
            </a:lvl2pPr>
          </a:lstStyle>
          <a:p>
            <a:pPr lvl="0"/>
            <a:r>
              <a:rPr lang="en-US" dirty="0"/>
              <a:t>Subheading</a:t>
            </a:r>
          </a:p>
          <a:p>
            <a:pPr lvl="1"/>
            <a:r>
              <a:rPr lang="en-US" dirty="0"/>
              <a:t>Slides should feature the slide heading above in green when they follow the green section divider.</a:t>
            </a:r>
          </a:p>
        </p:txBody>
      </p:sp>
      <p:sp>
        <p:nvSpPr>
          <p:cNvPr id="11" name="Text Placeholder 10"/>
          <p:cNvSpPr>
            <a:spLocks noGrp="1"/>
          </p:cNvSpPr>
          <p:nvPr>
            <p:ph type="body" sz="quarter" idx="11" hasCustomPrompt="1"/>
          </p:nvPr>
        </p:nvSpPr>
        <p:spPr>
          <a:xfrm>
            <a:off x="357158" y="357188"/>
            <a:ext cx="8358217" cy="1143000"/>
          </a:xfrm>
        </p:spPr>
        <p:txBody>
          <a:bodyPr>
            <a:normAutofit/>
          </a:bodyPr>
          <a:lstStyle>
            <a:lvl1pPr>
              <a:defRPr sz="4400">
                <a:solidFill>
                  <a:schemeClr val="tx1"/>
                </a:solidFill>
              </a:defRPr>
            </a:lvl1pPr>
          </a:lstStyle>
          <a:p>
            <a:pPr lvl="0"/>
            <a:r>
              <a:rPr lang="en-US" dirty="0"/>
              <a:t>Slide Heading</a:t>
            </a:r>
          </a:p>
        </p:txBody>
      </p:sp>
      <p:sp>
        <p:nvSpPr>
          <p:cNvPr id="5"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 Divider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7158" y="357167"/>
            <a:ext cx="8358188" cy="5214973"/>
          </a:xfrm>
        </p:spPr>
        <p:txBody>
          <a:bodyPr>
            <a:normAutofit/>
          </a:bodyPr>
          <a:lstStyle>
            <a:lvl1pPr marL="0">
              <a:buNone/>
              <a:defRPr sz="4400" b="1" baseline="0"/>
            </a:lvl1pPr>
          </a:lstStyle>
          <a:p>
            <a:pPr lvl="0"/>
            <a:r>
              <a:rPr lang="en-US" dirty="0"/>
              <a:t>Section title or a short</a:t>
            </a:r>
            <a:br>
              <a:rPr lang="en-US" dirty="0"/>
            </a:br>
            <a:r>
              <a:rPr lang="en-US" dirty="0"/>
              <a:t>introductory statement that </a:t>
            </a:r>
            <a:br>
              <a:rPr lang="en-US" dirty="0"/>
            </a:br>
            <a:r>
              <a:rPr lang="en-US" dirty="0"/>
              <a:t>acts as a section divider.</a:t>
            </a:r>
          </a:p>
        </p:txBody>
      </p:sp>
      <p:sp>
        <p:nvSpPr>
          <p:cNvPr id="3"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d Content Slide 1">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357158" y="357188"/>
            <a:ext cx="8358187" cy="1143000"/>
          </a:xfrm>
        </p:spPr>
        <p:txBody>
          <a:bodyPr>
            <a:normAutofit/>
          </a:bodyPr>
          <a:lstStyle>
            <a:lvl1pPr>
              <a:defRPr sz="4400" baseline="0">
                <a:solidFill>
                  <a:schemeClr val="tx1"/>
                </a:solidFill>
              </a:defRPr>
            </a:lvl1pPr>
          </a:lstStyle>
          <a:p>
            <a:pPr lvl="0"/>
            <a:r>
              <a:rPr lang="en-US" dirty="0"/>
              <a:t>Slide Heading</a:t>
            </a:r>
          </a:p>
        </p:txBody>
      </p:sp>
      <p:sp>
        <p:nvSpPr>
          <p:cNvPr id="12" name="Text Placeholder 11"/>
          <p:cNvSpPr>
            <a:spLocks noGrp="1"/>
          </p:cNvSpPr>
          <p:nvPr>
            <p:ph type="body" sz="quarter" idx="12" hasCustomPrompt="1"/>
          </p:nvPr>
        </p:nvSpPr>
        <p:spPr>
          <a:xfrm>
            <a:off x="357158" y="1500188"/>
            <a:ext cx="8358217" cy="4071937"/>
          </a:xfrm>
        </p:spPr>
        <p:txBody>
          <a:bodyPr/>
          <a:lstStyle>
            <a:lvl1pPr>
              <a:defRPr/>
            </a:lvl1pPr>
            <a:lvl2pPr>
              <a:defRPr baseline="0"/>
            </a:lvl2pPr>
          </a:lstStyle>
          <a:p>
            <a:pPr lvl="0"/>
            <a:r>
              <a:rPr lang="en-US" dirty="0"/>
              <a:t>Subheading</a:t>
            </a:r>
          </a:p>
          <a:p>
            <a:pPr lvl="1"/>
            <a:r>
              <a:rPr lang="en-US" dirty="0"/>
              <a:t>Slides should feature the slide heading above in red when they follow the red section divider slide.</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d Content Slide 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6804" y="1500167"/>
            <a:ext cx="4038600" cy="4000528"/>
          </a:xfrm>
        </p:spPr>
        <p:txBody>
          <a:bodyPr/>
          <a:lstStyle>
            <a:lvl1pPr marL="0">
              <a:defRPr sz="3200" b="1"/>
            </a:lvl1pPr>
            <a:lvl2pPr marL="0">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hasCustomPrompt="1"/>
          </p:nvPr>
        </p:nvSpPr>
        <p:spPr>
          <a:xfrm>
            <a:off x="357158" y="1500188"/>
            <a:ext cx="4071937" cy="4000500"/>
          </a:xfrm>
        </p:spPr>
        <p:txBody>
          <a:bodyPr/>
          <a:lstStyle>
            <a:lvl1pPr marL="0">
              <a:defRPr/>
            </a:lvl1pPr>
            <a:lvl2pPr>
              <a:defRPr baseline="0"/>
            </a:lvl2pPr>
          </a:lstStyle>
          <a:p>
            <a:pPr lvl="0"/>
            <a:r>
              <a:rPr lang="en-US" dirty="0"/>
              <a:t>Subheading</a:t>
            </a:r>
          </a:p>
          <a:p>
            <a:pPr lvl="1"/>
            <a:r>
              <a:rPr lang="en-US" dirty="0"/>
              <a:t>Slides should feature the slide heading above in red when they follow the red section divider.</a:t>
            </a:r>
          </a:p>
        </p:txBody>
      </p:sp>
      <p:sp>
        <p:nvSpPr>
          <p:cNvPr id="6" name="Text Placeholder 5"/>
          <p:cNvSpPr>
            <a:spLocks noGrp="1"/>
          </p:cNvSpPr>
          <p:nvPr>
            <p:ph type="body" sz="quarter" idx="11" hasCustomPrompt="1"/>
          </p:nvPr>
        </p:nvSpPr>
        <p:spPr>
          <a:xfrm>
            <a:off x="357159" y="357188"/>
            <a:ext cx="8358246" cy="1143000"/>
          </a:xfrm>
        </p:spPr>
        <p:txBody>
          <a:bodyPr>
            <a:normAutofit/>
          </a:bodyPr>
          <a:lstStyle>
            <a:lvl1pPr>
              <a:defRPr sz="4400">
                <a:solidFill>
                  <a:schemeClr val="tx1"/>
                </a:solidFill>
              </a:defRPr>
            </a:lvl1pPr>
          </a:lstStyle>
          <a:p>
            <a:pPr lvl="0"/>
            <a:r>
              <a:rPr lang="en-US" dirty="0"/>
              <a:t>Slide Heading</a:t>
            </a:r>
          </a:p>
        </p:txBody>
      </p:sp>
      <p:sp>
        <p:nvSpPr>
          <p:cNvPr id="5"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1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1.xml"/><Relationship Id="rId1" Type="http://schemas.openxmlformats.org/officeDocument/2006/relationships/slideLayout" Target="../slideLayouts/slideLayout20.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2.xml"/><Relationship Id="rId1" Type="http://schemas.openxmlformats.org/officeDocument/2006/relationships/slideLayout" Target="../slideLayouts/slideLayout21.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13.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2.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9.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357158" y="1500166"/>
            <a:ext cx="8358246" cy="39719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8" r:id="rId1"/>
  </p:sldLayoutIdLst>
  <p:hf hdr="0" ftr="0" dt="0"/>
  <p:txStyles>
    <p:titleStyle>
      <a:lvl1pPr algn="l" defTabSz="914400" rtl="0" eaLnBrk="1" latinLnBrk="0" hangingPunct="1">
        <a:spcBef>
          <a:spcPct val="0"/>
        </a:spcBef>
        <a:buNone/>
        <a:defRPr sz="4400" b="1" kern="1200">
          <a:solidFill>
            <a:schemeClr val="bg1"/>
          </a:solidFill>
          <a:latin typeface="Helvetica" pitchFamily="34" charset="0"/>
          <a:ea typeface="+mj-ea"/>
          <a:cs typeface="+mj-cs"/>
        </a:defRPr>
      </a:lvl1pPr>
    </p:titleStyle>
    <p:bodyStyle>
      <a:lvl1pPr marL="342900" indent="-342900" algn="l" defTabSz="914400" rtl="0" eaLnBrk="1" latinLnBrk="0" hangingPunct="1">
        <a:spcBef>
          <a:spcPct val="20000"/>
        </a:spcBef>
        <a:buFont typeface="Arial" pitchFamily="34" charset="0"/>
        <a:buNone/>
        <a:defRPr sz="3200" b="1" kern="1200">
          <a:solidFill>
            <a:schemeClr val="bg1"/>
          </a:solidFill>
          <a:latin typeface="Helvetica" pitchFamily="34" charset="0"/>
          <a:ea typeface="+mn-ea"/>
          <a:cs typeface="+mn-cs"/>
        </a:defRPr>
      </a:lvl1pPr>
      <a:lvl2pPr marL="0" indent="-285750" algn="l" defTabSz="914400" rtl="0" eaLnBrk="1" latinLnBrk="0" hangingPunct="1">
        <a:spcBef>
          <a:spcPct val="20000"/>
        </a:spcBef>
        <a:buFont typeface="Arial" pitchFamily="34" charset="0"/>
        <a:buChar char="•"/>
        <a:defRPr sz="3200" kern="1200">
          <a:solidFill>
            <a:schemeClr val="bg1"/>
          </a:solidFill>
          <a:latin typeface="Helvetica" pitchFamily="34" charset="0"/>
          <a:ea typeface="+mn-ea"/>
          <a:cs typeface="+mn-cs"/>
        </a:defRPr>
      </a:lvl2pPr>
      <a:lvl3pPr marL="741600" indent="-228600" algn="l" defTabSz="914400" rtl="0" eaLnBrk="1" latinLnBrk="0" hangingPunct="1">
        <a:spcBef>
          <a:spcPct val="20000"/>
        </a:spcBef>
        <a:buFont typeface="Arial" pitchFamily="34" charset="0"/>
        <a:buChar char="•"/>
        <a:defRPr sz="2800" kern="1200">
          <a:solidFill>
            <a:schemeClr val="bg1"/>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bg1"/>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357158" y="1500167"/>
            <a:ext cx="8358246" cy="40005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707" r:id="rId3"/>
    <p:sldLayoutId id="2147483709" r:id="rId4"/>
    <p:sldLayoutId id="2147483727" r:id="rId5"/>
  </p:sldLayoutIdLst>
  <p:hf hdr="0" ftr="0" dt="0"/>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Tx/>
        <a:buNone/>
        <a:defRPr sz="3200" b="1" kern="1200">
          <a:solidFill>
            <a:schemeClr val="tx2"/>
          </a:solidFill>
          <a:latin typeface="+mn-lt"/>
          <a:ea typeface="+mn-ea"/>
          <a:cs typeface="+mn-cs"/>
        </a:defRPr>
      </a:lvl1pPr>
      <a:lvl2pPr marL="284400" indent="-28575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2pPr>
      <a:lvl3pPr marL="936000" indent="-2286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357158" y="1500166"/>
            <a:ext cx="8358246" cy="39719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64718593"/>
      </p:ext>
    </p:extLst>
  </p:cSld>
  <p:clrMap bg1="lt1" tx1="dk1" bg2="lt2" tx2="dk2" accent1="accent1" accent2="accent2" accent3="accent3" accent4="accent4" accent5="accent5" accent6="accent6" hlink="hlink" folHlink="folHlink"/>
  <p:sldLayoutIdLst>
    <p:sldLayoutId id="2147483714" r:id="rId1"/>
  </p:sldLayoutIdLst>
  <p:hf hdr="0" ftr="0" dt="0"/>
  <p:txStyles>
    <p:titleStyle>
      <a:lvl1pPr algn="l" defTabSz="914400" rtl="0" eaLnBrk="1" latinLnBrk="0" hangingPunct="1">
        <a:spcBef>
          <a:spcPct val="0"/>
        </a:spcBef>
        <a:buNone/>
        <a:defRPr sz="4400" b="1" kern="1200">
          <a:solidFill>
            <a:schemeClr val="bg1"/>
          </a:solidFill>
          <a:latin typeface="Helvetica" pitchFamily="34" charset="0"/>
          <a:ea typeface="+mj-ea"/>
          <a:cs typeface="+mj-cs"/>
        </a:defRPr>
      </a:lvl1pPr>
    </p:titleStyle>
    <p:bodyStyle>
      <a:lvl1pPr marL="342900" indent="-342900" algn="l" defTabSz="914400" rtl="0" eaLnBrk="1" latinLnBrk="0" hangingPunct="1">
        <a:spcBef>
          <a:spcPct val="20000"/>
        </a:spcBef>
        <a:buFont typeface="Arial" pitchFamily="34" charset="0"/>
        <a:buNone/>
        <a:defRPr sz="3200" b="1" kern="1200">
          <a:solidFill>
            <a:schemeClr val="bg1"/>
          </a:solidFill>
          <a:latin typeface="Helvetica" pitchFamily="34" charset="0"/>
          <a:ea typeface="+mn-ea"/>
          <a:cs typeface="+mn-cs"/>
        </a:defRPr>
      </a:lvl1pPr>
      <a:lvl2pPr marL="0" indent="-285750" algn="l" defTabSz="914400" rtl="0" eaLnBrk="1" latinLnBrk="0" hangingPunct="1">
        <a:spcBef>
          <a:spcPct val="20000"/>
        </a:spcBef>
        <a:buFont typeface="Arial" pitchFamily="34" charset="0"/>
        <a:buChar char="•"/>
        <a:defRPr sz="3200" kern="1200">
          <a:solidFill>
            <a:schemeClr val="bg1"/>
          </a:solidFill>
          <a:latin typeface="Helvetica" pitchFamily="34" charset="0"/>
          <a:ea typeface="+mn-ea"/>
          <a:cs typeface="+mn-cs"/>
        </a:defRPr>
      </a:lvl2pPr>
      <a:lvl3pPr marL="741600" indent="-228600" algn="l" defTabSz="914400" rtl="0" eaLnBrk="1" latinLnBrk="0" hangingPunct="1">
        <a:spcBef>
          <a:spcPct val="20000"/>
        </a:spcBef>
        <a:buFont typeface="Arial" pitchFamily="34" charset="0"/>
        <a:buChar char="•"/>
        <a:defRPr sz="2800" kern="1200">
          <a:solidFill>
            <a:schemeClr val="bg1"/>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bg1"/>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357158" y="1500166"/>
            <a:ext cx="8358246" cy="39719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153829905"/>
      </p:ext>
    </p:extLst>
  </p:cSld>
  <p:clrMap bg1="lt1" tx1="dk1" bg2="lt2" tx2="dk2" accent1="accent1" accent2="accent2" accent3="accent3" accent4="accent4" accent5="accent5" accent6="accent6" hlink="hlink" folHlink="folHlink"/>
  <p:sldLayoutIdLst>
    <p:sldLayoutId id="2147483716" r:id="rId1"/>
  </p:sldLayoutIdLst>
  <p:hf hdr="0" ftr="0" dt="0"/>
  <p:txStyles>
    <p:titleStyle>
      <a:lvl1pPr algn="l" defTabSz="914400" rtl="0" eaLnBrk="1" latinLnBrk="0" hangingPunct="1">
        <a:spcBef>
          <a:spcPct val="0"/>
        </a:spcBef>
        <a:buNone/>
        <a:defRPr sz="4400" b="1" kern="1200">
          <a:solidFill>
            <a:schemeClr val="bg1"/>
          </a:solidFill>
          <a:latin typeface="Helvetica" pitchFamily="34" charset="0"/>
          <a:ea typeface="+mj-ea"/>
          <a:cs typeface="+mj-cs"/>
        </a:defRPr>
      </a:lvl1pPr>
    </p:titleStyle>
    <p:bodyStyle>
      <a:lvl1pPr marL="342900" indent="-342900" algn="l" defTabSz="914400" rtl="0" eaLnBrk="1" latinLnBrk="0" hangingPunct="1">
        <a:spcBef>
          <a:spcPct val="20000"/>
        </a:spcBef>
        <a:buFont typeface="Arial" pitchFamily="34" charset="0"/>
        <a:buNone/>
        <a:defRPr sz="3200" b="1" kern="1200">
          <a:solidFill>
            <a:schemeClr val="bg1"/>
          </a:solidFill>
          <a:latin typeface="Helvetica" pitchFamily="34" charset="0"/>
          <a:ea typeface="+mn-ea"/>
          <a:cs typeface="+mn-cs"/>
        </a:defRPr>
      </a:lvl1pPr>
      <a:lvl2pPr marL="0" indent="-285750" algn="l" defTabSz="914400" rtl="0" eaLnBrk="1" latinLnBrk="0" hangingPunct="1">
        <a:spcBef>
          <a:spcPct val="20000"/>
        </a:spcBef>
        <a:buFont typeface="Arial" pitchFamily="34" charset="0"/>
        <a:buChar char="•"/>
        <a:defRPr sz="3200" kern="1200">
          <a:solidFill>
            <a:schemeClr val="bg1"/>
          </a:solidFill>
          <a:latin typeface="Helvetica" pitchFamily="34" charset="0"/>
          <a:ea typeface="+mn-ea"/>
          <a:cs typeface="+mn-cs"/>
        </a:defRPr>
      </a:lvl2pPr>
      <a:lvl3pPr marL="741600" indent="-228600" algn="l" defTabSz="914400" rtl="0" eaLnBrk="1" latinLnBrk="0" hangingPunct="1">
        <a:spcBef>
          <a:spcPct val="20000"/>
        </a:spcBef>
        <a:buFont typeface="Arial" pitchFamily="34" charset="0"/>
        <a:buChar char="•"/>
        <a:defRPr sz="2800" kern="1200">
          <a:solidFill>
            <a:schemeClr val="bg1"/>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bg1"/>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357158" y="1500167"/>
            <a:ext cx="8358246" cy="40005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18130066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1" r:id="rId3"/>
    <p:sldLayoutId id="2147483722" r:id="rId4"/>
    <p:sldLayoutId id="2147483728" r:id="rId5"/>
  </p:sldLayoutIdLst>
  <p:hf hdr="0" ftr="0" dt="0"/>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Tx/>
        <a:buNone/>
        <a:defRPr sz="3200" b="1" kern="1200">
          <a:solidFill>
            <a:schemeClr val="tx2"/>
          </a:solidFill>
          <a:latin typeface="+mn-lt"/>
          <a:ea typeface="+mn-ea"/>
          <a:cs typeface="+mn-cs"/>
        </a:defRPr>
      </a:lvl1pPr>
      <a:lvl2pPr marL="284400" indent="-28575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2pPr>
      <a:lvl3pPr marL="936000" indent="-2286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357158" y="1500167"/>
            <a:ext cx="8358246" cy="40005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Lst>
  <p:hf hdr="0" ftr="0" dt="0"/>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Tx/>
        <a:buNone/>
        <a:defRPr sz="3200" b="1" kern="1200">
          <a:solidFill>
            <a:schemeClr val="tx2"/>
          </a:solidFill>
          <a:latin typeface="+mn-lt"/>
          <a:ea typeface="+mn-ea"/>
          <a:cs typeface="+mn-cs"/>
        </a:defRPr>
      </a:lvl1pPr>
      <a:lvl2pPr marL="284400" indent="-28575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2pPr>
      <a:lvl3pPr marL="936000" indent="-2286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357158" y="1500166"/>
            <a:ext cx="8358246" cy="39719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l" defTabSz="914400" rtl="0" eaLnBrk="1" latinLnBrk="0" hangingPunct="1">
        <a:spcBef>
          <a:spcPct val="0"/>
        </a:spcBef>
        <a:buNone/>
        <a:defRPr sz="4400" b="1" kern="1200">
          <a:solidFill>
            <a:schemeClr val="bg1"/>
          </a:solidFill>
          <a:latin typeface="Helvetica" pitchFamily="34" charset="0"/>
          <a:ea typeface="+mj-ea"/>
          <a:cs typeface="+mj-cs"/>
        </a:defRPr>
      </a:lvl1pPr>
    </p:titleStyle>
    <p:bodyStyle>
      <a:lvl1pPr marL="342900" indent="-342900" algn="l" defTabSz="914400" rtl="0" eaLnBrk="1" latinLnBrk="0" hangingPunct="1">
        <a:spcBef>
          <a:spcPct val="20000"/>
        </a:spcBef>
        <a:buFont typeface="Arial" pitchFamily="34" charset="0"/>
        <a:buNone/>
        <a:defRPr sz="3200" b="1" kern="1200">
          <a:solidFill>
            <a:schemeClr val="bg1"/>
          </a:solidFill>
          <a:latin typeface="Helvetica" pitchFamily="34" charset="0"/>
          <a:ea typeface="+mn-ea"/>
          <a:cs typeface="+mn-cs"/>
        </a:defRPr>
      </a:lvl1pPr>
      <a:lvl2pPr marL="0" indent="-285750" algn="l" defTabSz="914400" rtl="0" eaLnBrk="1" latinLnBrk="0" hangingPunct="1">
        <a:spcBef>
          <a:spcPct val="20000"/>
        </a:spcBef>
        <a:buFont typeface="Arial" pitchFamily="34" charset="0"/>
        <a:buChar char="•"/>
        <a:defRPr sz="3200" kern="1200">
          <a:solidFill>
            <a:schemeClr val="bg1"/>
          </a:solidFill>
          <a:latin typeface="Helvetica" pitchFamily="34" charset="0"/>
          <a:ea typeface="+mn-ea"/>
          <a:cs typeface="+mn-cs"/>
        </a:defRPr>
      </a:lvl2pPr>
      <a:lvl3pPr marL="741600" indent="-228600" algn="l" defTabSz="914400" rtl="0" eaLnBrk="1" latinLnBrk="0" hangingPunct="1">
        <a:spcBef>
          <a:spcPct val="20000"/>
        </a:spcBef>
        <a:buFont typeface="Arial" pitchFamily="34" charset="0"/>
        <a:buChar char="•"/>
        <a:defRPr sz="2800" kern="1200">
          <a:solidFill>
            <a:schemeClr val="bg1"/>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bg1"/>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357158" y="1500167"/>
            <a:ext cx="8358246" cy="40005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9" r:id="rId1"/>
    <p:sldLayoutId id="2147483671" r:id="rId2"/>
  </p:sldLayoutIdLst>
  <p:hf hdr="0" ftr="0" dt="0"/>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Tx/>
        <a:buNone/>
        <a:defRPr sz="3200" b="1" kern="1200">
          <a:solidFill>
            <a:schemeClr val="tx2"/>
          </a:solidFill>
          <a:latin typeface="+mn-lt"/>
          <a:ea typeface="+mn-ea"/>
          <a:cs typeface="+mn-cs"/>
        </a:defRPr>
      </a:lvl1pPr>
      <a:lvl2pPr marL="284400" indent="-28575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2pPr>
      <a:lvl3pPr marL="936000" indent="-2286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357158" y="1500166"/>
            <a:ext cx="8358246" cy="39719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6" r:id="rId1"/>
  </p:sldLayoutIdLst>
  <p:hf hdr="0" ftr="0" dt="0"/>
  <p:txStyles>
    <p:titleStyle>
      <a:lvl1pPr algn="l" defTabSz="914400" rtl="0" eaLnBrk="1" latinLnBrk="0" hangingPunct="1">
        <a:spcBef>
          <a:spcPct val="0"/>
        </a:spcBef>
        <a:buNone/>
        <a:defRPr sz="4400" b="1" kern="1200">
          <a:solidFill>
            <a:schemeClr val="bg1"/>
          </a:solidFill>
          <a:latin typeface="Helvetica" pitchFamily="34" charset="0"/>
          <a:ea typeface="+mj-ea"/>
          <a:cs typeface="+mj-cs"/>
        </a:defRPr>
      </a:lvl1pPr>
    </p:titleStyle>
    <p:bodyStyle>
      <a:lvl1pPr marL="342900" indent="-342900" algn="l" defTabSz="914400" rtl="0" eaLnBrk="1" latinLnBrk="0" hangingPunct="1">
        <a:spcBef>
          <a:spcPct val="20000"/>
        </a:spcBef>
        <a:buFont typeface="Arial" pitchFamily="34" charset="0"/>
        <a:buNone/>
        <a:defRPr sz="3200" b="1" kern="1200">
          <a:solidFill>
            <a:schemeClr val="bg1"/>
          </a:solidFill>
          <a:latin typeface="Helvetica" pitchFamily="34" charset="0"/>
          <a:ea typeface="+mn-ea"/>
          <a:cs typeface="+mn-cs"/>
        </a:defRPr>
      </a:lvl1pPr>
      <a:lvl2pPr marL="0" indent="-285750" algn="l" defTabSz="914400" rtl="0" eaLnBrk="1" latinLnBrk="0" hangingPunct="1">
        <a:spcBef>
          <a:spcPct val="20000"/>
        </a:spcBef>
        <a:buFont typeface="Arial" pitchFamily="34" charset="0"/>
        <a:buChar char="•"/>
        <a:defRPr sz="3200" kern="1200">
          <a:solidFill>
            <a:schemeClr val="bg1"/>
          </a:solidFill>
          <a:latin typeface="Helvetica" pitchFamily="34" charset="0"/>
          <a:ea typeface="+mn-ea"/>
          <a:cs typeface="+mn-cs"/>
        </a:defRPr>
      </a:lvl2pPr>
      <a:lvl3pPr marL="741600" indent="-228600" algn="l" defTabSz="914400" rtl="0" eaLnBrk="1" latinLnBrk="0" hangingPunct="1">
        <a:spcBef>
          <a:spcPct val="20000"/>
        </a:spcBef>
        <a:buFont typeface="Arial" pitchFamily="34" charset="0"/>
        <a:buChar char="•"/>
        <a:defRPr sz="2800" kern="1200">
          <a:solidFill>
            <a:schemeClr val="bg1"/>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bg1"/>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357158" y="1500167"/>
            <a:ext cx="8358246" cy="40005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729" r:id="rId3"/>
  </p:sldLayoutIdLst>
  <p:hf hdr="0" ftr="0" dt="0"/>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Tx/>
        <a:buNone/>
        <a:defRPr sz="3200" b="1" kern="1200">
          <a:solidFill>
            <a:schemeClr val="tx2"/>
          </a:solidFill>
          <a:latin typeface="+mn-lt"/>
          <a:ea typeface="+mn-ea"/>
          <a:cs typeface="+mn-cs"/>
        </a:defRPr>
      </a:lvl1pPr>
      <a:lvl2pPr marL="284400" indent="-28575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2pPr>
      <a:lvl3pPr marL="936000" indent="-2286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357158" y="1500166"/>
            <a:ext cx="8358246" cy="39719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8" r:id="rId1"/>
  </p:sldLayoutIdLst>
  <p:hf hdr="0" ftr="0" dt="0"/>
  <p:txStyles>
    <p:titleStyle>
      <a:lvl1pPr algn="l" defTabSz="914400" rtl="0" eaLnBrk="1" latinLnBrk="0" hangingPunct="1">
        <a:spcBef>
          <a:spcPct val="0"/>
        </a:spcBef>
        <a:buNone/>
        <a:defRPr sz="4400" b="1" kern="1200">
          <a:solidFill>
            <a:schemeClr val="bg1"/>
          </a:solidFill>
          <a:latin typeface="Helvetica" pitchFamily="34" charset="0"/>
          <a:ea typeface="+mj-ea"/>
          <a:cs typeface="+mj-cs"/>
        </a:defRPr>
      </a:lvl1pPr>
    </p:titleStyle>
    <p:bodyStyle>
      <a:lvl1pPr marL="342900" indent="-342900" algn="l" defTabSz="914400" rtl="0" eaLnBrk="1" latinLnBrk="0" hangingPunct="1">
        <a:spcBef>
          <a:spcPct val="20000"/>
        </a:spcBef>
        <a:buFont typeface="Arial" pitchFamily="34" charset="0"/>
        <a:buNone/>
        <a:defRPr sz="3200" b="1" kern="1200">
          <a:solidFill>
            <a:schemeClr val="bg1"/>
          </a:solidFill>
          <a:latin typeface="Helvetica" pitchFamily="34" charset="0"/>
          <a:ea typeface="+mn-ea"/>
          <a:cs typeface="+mn-cs"/>
        </a:defRPr>
      </a:lvl1pPr>
      <a:lvl2pPr marL="0" indent="-285750" algn="l" defTabSz="914400" rtl="0" eaLnBrk="1" latinLnBrk="0" hangingPunct="1">
        <a:spcBef>
          <a:spcPct val="20000"/>
        </a:spcBef>
        <a:buFont typeface="Arial" pitchFamily="34" charset="0"/>
        <a:buChar char="•"/>
        <a:defRPr sz="3200" kern="1200">
          <a:solidFill>
            <a:schemeClr val="bg1"/>
          </a:solidFill>
          <a:latin typeface="Helvetica" pitchFamily="34" charset="0"/>
          <a:ea typeface="+mn-ea"/>
          <a:cs typeface="+mn-cs"/>
        </a:defRPr>
      </a:lvl2pPr>
      <a:lvl3pPr marL="741600" indent="-228600" algn="l" defTabSz="914400" rtl="0" eaLnBrk="1" latinLnBrk="0" hangingPunct="1">
        <a:spcBef>
          <a:spcPct val="20000"/>
        </a:spcBef>
        <a:buFont typeface="Arial" pitchFamily="34" charset="0"/>
        <a:buChar char="•"/>
        <a:defRPr sz="2800" kern="1200">
          <a:solidFill>
            <a:schemeClr val="bg1"/>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bg1"/>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357158" y="1500167"/>
            <a:ext cx="8358246" cy="40005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Lst>
  <p:hf hdr="0" ftr="0" dt="0"/>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Tx/>
        <a:buNone/>
        <a:defRPr sz="3200" b="1" kern="1200">
          <a:solidFill>
            <a:schemeClr val="tx2"/>
          </a:solidFill>
          <a:latin typeface="+mn-lt"/>
          <a:ea typeface="+mn-ea"/>
          <a:cs typeface="+mn-cs"/>
        </a:defRPr>
      </a:lvl1pPr>
      <a:lvl2pPr marL="284400" indent="-28575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2pPr>
      <a:lvl3pPr marL="936000" indent="-2286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357158" y="1500166"/>
            <a:ext cx="8358246" cy="39719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3" r:id="rId1"/>
  </p:sldLayoutIdLst>
  <p:hf hdr="0" ftr="0" dt="0"/>
  <p:txStyles>
    <p:titleStyle>
      <a:lvl1pPr algn="l" defTabSz="914400" rtl="0" eaLnBrk="1" latinLnBrk="0" hangingPunct="1">
        <a:spcBef>
          <a:spcPct val="0"/>
        </a:spcBef>
        <a:buNone/>
        <a:defRPr sz="4400" b="1" kern="1200">
          <a:solidFill>
            <a:schemeClr val="bg1"/>
          </a:solidFill>
          <a:latin typeface="Helvetica" pitchFamily="34" charset="0"/>
          <a:ea typeface="+mj-ea"/>
          <a:cs typeface="+mj-cs"/>
        </a:defRPr>
      </a:lvl1pPr>
    </p:titleStyle>
    <p:bodyStyle>
      <a:lvl1pPr marL="342900" indent="-342900" algn="l" defTabSz="914400" rtl="0" eaLnBrk="1" latinLnBrk="0" hangingPunct="1">
        <a:spcBef>
          <a:spcPct val="20000"/>
        </a:spcBef>
        <a:buFont typeface="Arial" pitchFamily="34" charset="0"/>
        <a:buNone/>
        <a:defRPr sz="3200" b="1" kern="1200">
          <a:solidFill>
            <a:schemeClr val="bg1"/>
          </a:solidFill>
          <a:latin typeface="Helvetica" pitchFamily="34" charset="0"/>
          <a:ea typeface="+mn-ea"/>
          <a:cs typeface="+mn-cs"/>
        </a:defRPr>
      </a:lvl1pPr>
      <a:lvl2pPr marL="0" indent="-285750" algn="l" defTabSz="914400" rtl="0" eaLnBrk="1" latinLnBrk="0" hangingPunct="1">
        <a:spcBef>
          <a:spcPct val="20000"/>
        </a:spcBef>
        <a:buFont typeface="Arial" pitchFamily="34" charset="0"/>
        <a:buChar char="•"/>
        <a:defRPr sz="3200" kern="1200">
          <a:solidFill>
            <a:schemeClr val="bg1"/>
          </a:solidFill>
          <a:latin typeface="Helvetica" pitchFamily="34" charset="0"/>
          <a:ea typeface="+mn-ea"/>
          <a:cs typeface="+mn-cs"/>
        </a:defRPr>
      </a:lvl2pPr>
      <a:lvl3pPr marL="741600" indent="-228600" algn="l" defTabSz="914400" rtl="0" eaLnBrk="1" latinLnBrk="0" hangingPunct="1">
        <a:spcBef>
          <a:spcPct val="20000"/>
        </a:spcBef>
        <a:buFont typeface="Arial" pitchFamily="34" charset="0"/>
        <a:buChar char="•"/>
        <a:defRPr sz="2800" kern="1200">
          <a:solidFill>
            <a:schemeClr val="bg1"/>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bg1"/>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2.xml"/><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6200" y="304800"/>
            <a:ext cx="8429655" cy="1319234"/>
          </a:xfrm>
        </p:spPr>
        <p:txBody>
          <a:bodyPr>
            <a:noAutofit/>
          </a:bodyPr>
          <a:lstStyle/>
          <a:p>
            <a:pPr marL="0" indent="0">
              <a:spcBef>
                <a:spcPts val="0"/>
              </a:spcBef>
            </a:pPr>
            <a:r>
              <a:rPr lang="en-CA" dirty="0">
                <a:solidFill>
                  <a:schemeClr val="tx1"/>
                </a:solidFill>
              </a:rPr>
              <a:t>Media Relations Top 10</a:t>
            </a:r>
          </a:p>
        </p:txBody>
      </p:sp>
      <p:sp>
        <p:nvSpPr>
          <p:cNvPr id="3" name="Text Placeholder 2"/>
          <p:cNvSpPr>
            <a:spLocks noGrp="1"/>
          </p:cNvSpPr>
          <p:nvPr>
            <p:ph type="body" sz="quarter" idx="11"/>
          </p:nvPr>
        </p:nvSpPr>
        <p:spPr>
          <a:xfrm>
            <a:off x="152400" y="1219200"/>
            <a:ext cx="7643866" cy="1214446"/>
          </a:xfrm>
        </p:spPr>
        <p:txBody>
          <a:bodyPr>
            <a:noAutofit/>
          </a:bodyPr>
          <a:lstStyle/>
          <a:p>
            <a:r>
              <a:rPr lang="en-CA" b="1" dirty="0"/>
              <a:t>Anna Alfonso</a:t>
            </a:r>
          </a:p>
          <a:p>
            <a:r>
              <a:rPr lang="en-CA" sz="2800" b="1" dirty="0"/>
              <a:t>Director, Marketing and Communications</a:t>
            </a:r>
          </a:p>
        </p:txBody>
      </p:sp>
    </p:spTree>
    <p:extLst>
      <p:ext uri="{BB962C8B-B14F-4D97-AF65-F5344CB8AC3E}">
        <p14:creationId xmlns:p14="http://schemas.microsoft.com/office/powerpoint/2010/main" val="1411823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Media Pitches</a:t>
            </a:r>
          </a:p>
        </p:txBody>
      </p:sp>
      <p:sp>
        <p:nvSpPr>
          <p:cNvPr id="3" name="Text Placeholder 2"/>
          <p:cNvSpPr>
            <a:spLocks noGrp="1"/>
          </p:cNvSpPr>
          <p:nvPr>
            <p:ph type="body" sz="quarter" idx="12"/>
          </p:nvPr>
        </p:nvSpPr>
        <p:spPr/>
        <p:txBody>
          <a:bodyPr/>
          <a:lstStyle/>
          <a:p>
            <a:pPr marL="127000" indent="0"/>
            <a:r>
              <a:rPr lang="en-CA" dirty="0">
                <a:latin typeface="Helvetica" panose="020B0604020202030204" pitchFamily="34" charset="0"/>
              </a:rPr>
              <a:t>DO’s</a:t>
            </a:r>
          </a:p>
          <a:p>
            <a:pPr marL="457200" indent="-457200">
              <a:buFont typeface="Arial" panose="020B0604020202020204" pitchFamily="34" charset="0"/>
              <a:buChar char="•"/>
            </a:pPr>
            <a:r>
              <a:rPr lang="en-CA" dirty="0">
                <a:latin typeface="Helvetica" panose="020B0604020202030204" pitchFamily="34" charset="0"/>
              </a:rPr>
              <a:t>Target your efforts</a:t>
            </a:r>
          </a:p>
          <a:p>
            <a:pPr marL="457200" indent="-457200">
              <a:buFont typeface="Arial" panose="020B0604020202020204" pitchFamily="34" charset="0"/>
              <a:buChar char="•"/>
            </a:pPr>
            <a:r>
              <a:rPr lang="en-CA" dirty="0">
                <a:latin typeface="Helvetica" panose="020B0604020202030204" pitchFamily="34" charset="0"/>
              </a:rPr>
              <a:t>Plan and </a:t>
            </a:r>
            <a:r>
              <a:rPr lang="en-CA" dirty="0" smtClean="0">
                <a:latin typeface="Helvetica" panose="020B0604020202030204" pitchFamily="34" charset="0"/>
              </a:rPr>
              <a:t>prepare</a:t>
            </a:r>
          </a:p>
          <a:p>
            <a:pPr marL="457200" indent="-457200">
              <a:buFont typeface="Arial" panose="020B0604020202020204" pitchFamily="34" charset="0"/>
              <a:buChar char="•"/>
            </a:pPr>
            <a:r>
              <a:rPr lang="en-CA" dirty="0" smtClean="0">
                <a:latin typeface="Helvetica" panose="020B0604020202030204" pitchFamily="34" charset="0"/>
              </a:rPr>
              <a:t>Nurture your relationships</a:t>
            </a:r>
            <a:endParaRPr lang="en-CA" dirty="0">
              <a:latin typeface="Helvetica" panose="020B0604020202030204" pitchFamily="34" charset="0"/>
            </a:endParaRPr>
          </a:p>
          <a:p>
            <a:pPr marL="127000" indent="0"/>
            <a:endParaRPr lang="en-CA" dirty="0">
              <a:latin typeface="Helvetica" panose="020B0604020202030204" pitchFamily="34" charset="0"/>
            </a:endParaRPr>
          </a:p>
        </p:txBody>
      </p:sp>
      <p:sp>
        <p:nvSpPr>
          <p:cNvPr id="4" name="Slide Number Placeholder 3"/>
          <p:cNvSpPr>
            <a:spLocks noGrp="1"/>
          </p:cNvSpPr>
          <p:nvPr>
            <p:ph type="sldNum" sz="quarter" idx="4"/>
          </p:nvPr>
        </p:nvSpPr>
        <p:spPr/>
        <p:txBody>
          <a:bodyPr/>
          <a:lstStyle/>
          <a:p>
            <a:fld id="{976B6DAE-1464-4C4A-A17B-99A185F7EC64}" type="slidenum">
              <a:rPr lang="en-US" smtClean="0"/>
              <a:pPr/>
              <a:t>10</a:t>
            </a:fld>
            <a:endParaRPr lang="en-US" dirty="0"/>
          </a:p>
        </p:txBody>
      </p:sp>
    </p:spTree>
    <p:extLst>
      <p:ext uri="{BB962C8B-B14F-4D97-AF65-F5344CB8AC3E}">
        <p14:creationId xmlns:p14="http://schemas.microsoft.com/office/powerpoint/2010/main" val="15477031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Media Pitches</a:t>
            </a:r>
          </a:p>
        </p:txBody>
      </p:sp>
      <p:sp>
        <p:nvSpPr>
          <p:cNvPr id="4" name="Slide Number Placeholder 3"/>
          <p:cNvSpPr>
            <a:spLocks noGrp="1"/>
          </p:cNvSpPr>
          <p:nvPr>
            <p:ph type="sldNum" sz="quarter" idx="4"/>
          </p:nvPr>
        </p:nvSpPr>
        <p:spPr/>
        <p:txBody>
          <a:bodyPr/>
          <a:lstStyle/>
          <a:p>
            <a:fld id="{976B6DAE-1464-4C4A-A17B-99A185F7EC64}" type="slidenum">
              <a:rPr lang="en-US" smtClean="0"/>
              <a:pPr/>
              <a:t>11</a:t>
            </a:fld>
            <a:endParaRPr lang="en-US" dirty="0"/>
          </a:p>
        </p:txBody>
      </p:sp>
      <p:pic>
        <p:nvPicPr>
          <p:cNvPr id="8" name="Picture 7"/>
          <p:cNvPicPr>
            <a:picLocks noChangeAspect="1"/>
          </p:cNvPicPr>
          <p:nvPr/>
        </p:nvPicPr>
        <p:blipFill rotWithShape="1">
          <a:blip r:embed="rId3"/>
          <a:srcRect l="71" t="-19261" r="-71" b="24087"/>
          <a:stretch/>
        </p:blipFill>
        <p:spPr>
          <a:xfrm>
            <a:off x="0" y="-304800"/>
            <a:ext cx="9144000" cy="6400799"/>
          </a:xfrm>
          <a:prstGeom prst="rect">
            <a:avLst/>
          </a:prstGeom>
        </p:spPr>
      </p:pic>
    </p:spTree>
    <p:extLst>
      <p:ext uri="{BB962C8B-B14F-4D97-AF65-F5344CB8AC3E}">
        <p14:creationId xmlns:p14="http://schemas.microsoft.com/office/powerpoint/2010/main" val="20815543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r>
              <a:rPr lang="en-US" dirty="0">
                <a:solidFill>
                  <a:srgbClr val="7030A0"/>
                </a:solidFill>
              </a:rPr>
              <a:t>Media e-Newsletter</a:t>
            </a:r>
          </a:p>
          <a:p>
            <a:endParaRPr lang="en-US" dirty="0"/>
          </a:p>
        </p:txBody>
      </p:sp>
      <p:sp>
        <p:nvSpPr>
          <p:cNvPr id="4" name="Slide Number Placeholder 3"/>
          <p:cNvSpPr>
            <a:spLocks noGrp="1"/>
          </p:cNvSpPr>
          <p:nvPr>
            <p:ph type="sldNum" sz="quarter" idx="4"/>
          </p:nvPr>
        </p:nvSpPr>
        <p:spPr/>
        <p:txBody>
          <a:bodyPr/>
          <a:lstStyle/>
          <a:p>
            <a:fld id="{976B6DAE-1464-4C4A-A17B-99A185F7EC64}" type="slidenum">
              <a:rPr lang="en-US" smtClean="0"/>
              <a:pPr/>
              <a:t>12</a:t>
            </a:fld>
            <a:endParaRPr lang="en-US" dirty="0"/>
          </a:p>
        </p:txBody>
      </p:sp>
      <p:pic>
        <p:nvPicPr>
          <p:cNvPr id="9" name="Picture 8"/>
          <p:cNvPicPr>
            <a:picLocks noChangeAspect="1"/>
          </p:cNvPicPr>
          <p:nvPr/>
        </p:nvPicPr>
        <p:blipFill>
          <a:blip r:embed="rId3"/>
          <a:stretch>
            <a:fillRect/>
          </a:stretch>
        </p:blipFill>
        <p:spPr>
          <a:xfrm>
            <a:off x="357158" y="1066800"/>
            <a:ext cx="3962400" cy="4945075"/>
          </a:xfrm>
          <a:prstGeom prst="rect">
            <a:avLst/>
          </a:prstGeom>
        </p:spPr>
      </p:pic>
      <p:pic>
        <p:nvPicPr>
          <p:cNvPr id="10" name="Picture 9"/>
          <p:cNvPicPr>
            <a:picLocks noChangeAspect="1"/>
          </p:cNvPicPr>
          <p:nvPr/>
        </p:nvPicPr>
        <p:blipFill>
          <a:blip r:embed="rId4"/>
          <a:stretch>
            <a:fillRect/>
          </a:stretch>
        </p:blipFill>
        <p:spPr>
          <a:xfrm>
            <a:off x="4572000" y="2286000"/>
            <a:ext cx="3424166" cy="3103568"/>
          </a:xfrm>
          <a:prstGeom prst="rect">
            <a:avLst/>
          </a:prstGeom>
        </p:spPr>
      </p:pic>
    </p:spTree>
    <p:extLst>
      <p:ext uri="{BB962C8B-B14F-4D97-AF65-F5344CB8AC3E}">
        <p14:creationId xmlns:p14="http://schemas.microsoft.com/office/powerpoint/2010/main" val="23450238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Media Pitches</a:t>
            </a:r>
          </a:p>
        </p:txBody>
      </p:sp>
      <p:sp>
        <p:nvSpPr>
          <p:cNvPr id="3" name="Text Placeholder 2"/>
          <p:cNvSpPr>
            <a:spLocks noGrp="1"/>
          </p:cNvSpPr>
          <p:nvPr>
            <p:ph type="body" sz="quarter" idx="12"/>
          </p:nvPr>
        </p:nvSpPr>
        <p:spPr/>
        <p:txBody>
          <a:bodyPr/>
          <a:lstStyle/>
          <a:p>
            <a:pPr marL="127000" indent="0"/>
            <a:r>
              <a:rPr lang="en-CA" dirty="0">
                <a:latin typeface="Helvetica" panose="020B0604020202030204" pitchFamily="34" charset="0"/>
              </a:rPr>
              <a:t>DON’Ts</a:t>
            </a:r>
          </a:p>
          <a:p>
            <a:pPr marL="457200" indent="-457200">
              <a:buFont typeface="Arial" panose="020B0604020202020204" pitchFamily="34" charset="0"/>
              <a:buChar char="•"/>
            </a:pPr>
            <a:r>
              <a:rPr lang="en-CA" dirty="0">
                <a:latin typeface="Helvetica" panose="020B0604020202030204" pitchFamily="34" charset="0"/>
              </a:rPr>
              <a:t>Use cookie cutter pitches</a:t>
            </a:r>
          </a:p>
          <a:p>
            <a:pPr marL="457200" indent="-457200">
              <a:buFont typeface="Arial" panose="020B0604020202020204" pitchFamily="34" charset="0"/>
              <a:buChar char="•"/>
            </a:pPr>
            <a:r>
              <a:rPr lang="en-CA" dirty="0">
                <a:latin typeface="Helvetica" panose="020B0604020202030204" pitchFamily="34" charset="0"/>
              </a:rPr>
              <a:t>Include heavy attachments</a:t>
            </a:r>
          </a:p>
          <a:p>
            <a:pPr marL="457200" indent="-457200">
              <a:buFont typeface="Arial" panose="020B0604020202020204" pitchFamily="34" charset="0"/>
              <a:buChar char="•"/>
            </a:pPr>
            <a:r>
              <a:rPr lang="en-CA" dirty="0">
                <a:latin typeface="Helvetica" panose="020B0604020202030204" pitchFamily="34" charset="0"/>
              </a:rPr>
              <a:t>Forget to proofread</a:t>
            </a:r>
          </a:p>
          <a:p>
            <a:pPr marL="584200" indent="-457200">
              <a:buFont typeface="Arial" panose="020B0604020202020204" pitchFamily="34" charset="0"/>
              <a:buChar char="•"/>
            </a:pPr>
            <a:endParaRPr lang="en-CA" dirty="0">
              <a:latin typeface="Helvetica" panose="020B0604020202030204" pitchFamily="34" charset="0"/>
            </a:endParaRPr>
          </a:p>
        </p:txBody>
      </p:sp>
      <p:sp>
        <p:nvSpPr>
          <p:cNvPr id="4" name="Slide Number Placeholder 3"/>
          <p:cNvSpPr>
            <a:spLocks noGrp="1"/>
          </p:cNvSpPr>
          <p:nvPr>
            <p:ph type="sldNum" sz="quarter" idx="4"/>
          </p:nvPr>
        </p:nvSpPr>
        <p:spPr/>
        <p:txBody>
          <a:bodyPr/>
          <a:lstStyle/>
          <a:p>
            <a:fld id="{976B6DAE-1464-4C4A-A17B-99A185F7EC64}" type="slidenum">
              <a:rPr lang="en-US" smtClean="0"/>
              <a:pPr/>
              <a:t>13</a:t>
            </a:fld>
            <a:endParaRPr lang="en-US" dirty="0"/>
          </a:p>
        </p:txBody>
      </p:sp>
    </p:spTree>
    <p:extLst>
      <p:ext uri="{BB962C8B-B14F-4D97-AF65-F5344CB8AC3E}">
        <p14:creationId xmlns:p14="http://schemas.microsoft.com/office/powerpoint/2010/main" val="22328570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Media Pitches</a:t>
            </a:r>
          </a:p>
        </p:txBody>
      </p:sp>
      <p:sp>
        <p:nvSpPr>
          <p:cNvPr id="3" name="Text Placeholder 2"/>
          <p:cNvSpPr>
            <a:spLocks noGrp="1"/>
          </p:cNvSpPr>
          <p:nvPr>
            <p:ph type="body" sz="quarter" idx="12"/>
          </p:nvPr>
        </p:nvSpPr>
        <p:spPr/>
        <p:txBody>
          <a:bodyPr/>
          <a:lstStyle/>
          <a:p>
            <a:pPr marL="584200" indent="-457200">
              <a:buFont typeface="Arial" panose="020B0604020202020204" pitchFamily="34" charset="0"/>
              <a:buChar char="•"/>
            </a:pPr>
            <a:r>
              <a:rPr lang="en-CA" dirty="0">
                <a:latin typeface="Helvetica" panose="020B0604020202030204" pitchFamily="34" charset="0"/>
              </a:rPr>
              <a:t>Media release </a:t>
            </a:r>
          </a:p>
          <a:p>
            <a:pPr marL="1177300" lvl="2" indent="-457200"/>
            <a:r>
              <a:rPr lang="en-CA" dirty="0" smtClean="0">
                <a:latin typeface="Helvetica" panose="020B0604020202030204" pitchFamily="34" charset="0"/>
              </a:rPr>
              <a:t>Quotes, facts</a:t>
            </a:r>
          </a:p>
          <a:p>
            <a:pPr marL="720100" lvl="2" indent="0">
              <a:buNone/>
            </a:pPr>
            <a:endParaRPr lang="en-CA" dirty="0">
              <a:latin typeface="Helvetica" panose="020B0604020202030204" pitchFamily="34" charset="0"/>
            </a:endParaRPr>
          </a:p>
          <a:p>
            <a:pPr marL="584200" indent="-457200">
              <a:buFont typeface="Arial" panose="020B0604020202020204" pitchFamily="34" charset="0"/>
              <a:buChar char="•"/>
            </a:pPr>
            <a:r>
              <a:rPr lang="en-CA" dirty="0">
                <a:latin typeface="Helvetica" panose="020B0604020202030204" pitchFamily="34" charset="0"/>
              </a:rPr>
              <a:t>Media </a:t>
            </a:r>
            <a:r>
              <a:rPr lang="en-CA" dirty="0" smtClean="0">
                <a:latin typeface="Helvetica" panose="020B0604020202030204" pitchFamily="34" charset="0"/>
              </a:rPr>
              <a:t>advisory</a:t>
            </a:r>
          </a:p>
          <a:p>
            <a:pPr marL="1177300" lvl="2" indent="-457200"/>
            <a:r>
              <a:rPr lang="en-CA" dirty="0" smtClean="0">
                <a:latin typeface="Helvetica" panose="020B0604020202030204" pitchFamily="34" charset="0"/>
              </a:rPr>
              <a:t>Concise, answers Who, What, Where, When, Why </a:t>
            </a:r>
            <a:endParaRPr lang="en-CA" dirty="0">
              <a:latin typeface="Helvetica" panose="020B0604020202030204" pitchFamily="34" charset="0"/>
            </a:endParaRPr>
          </a:p>
        </p:txBody>
      </p:sp>
      <p:sp>
        <p:nvSpPr>
          <p:cNvPr id="4" name="Slide Number Placeholder 3"/>
          <p:cNvSpPr>
            <a:spLocks noGrp="1"/>
          </p:cNvSpPr>
          <p:nvPr>
            <p:ph type="sldNum" sz="quarter" idx="4"/>
          </p:nvPr>
        </p:nvSpPr>
        <p:spPr/>
        <p:txBody>
          <a:bodyPr/>
          <a:lstStyle/>
          <a:p>
            <a:fld id="{976B6DAE-1464-4C4A-A17B-99A185F7EC64}" type="slidenum">
              <a:rPr lang="en-US" smtClean="0"/>
              <a:pPr/>
              <a:t>14</a:t>
            </a:fld>
            <a:endParaRPr lang="en-US" dirty="0"/>
          </a:p>
        </p:txBody>
      </p:sp>
    </p:spTree>
    <p:extLst>
      <p:ext uri="{BB962C8B-B14F-4D97-AF65-F5344CB8AC3E}">
        <p14:creationId xmlns:p14="http://schemas.microsoft.com/office/powerpoint/2010/main" val="3127235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a:p>
            <a:endParaRPr lang="en-US" dirty="0"/>
          </a:p>
          <a:p>
            <a:r>
              <a:rPr lang="en-US" dirty="0"/>
              <a:t>Tip #4: What makes the news?</a:t>
            </a:r>
          </a:p>
        </p:txBody>
      </p:sp>
      <p:sp>
        <p:nvSpPr>
          <p:cNvPr id="3" name="Slide Number Placeholder 2"/>
          <p:cNvSpPr>
            <a:spLocks noGrp="1"/>
          </p:cNvSpPr>
          <p:nvPr>
            <p:ph type="sldNum" sz="quarter" idx="4"/>
          </p:nvPr>
        </p:nvSpPr>
        <p:spPr/>
        <p:txBody>
          <a:bodyPr/>
          <a:lstStyle/>
          <a:p>
            <a:fld id="{976B6DAE-1464-4C4A-A17B-99A185F7EC64}" type="slidenum">
              <a:rPr lang="en-US" smtClean="0"/>
              <a:pPr/>
              <a:t>15</a:t>
            </a:fld>
            <a:endParaRPr lang="en-US" dirty="0"/>
          </a:p>
        </p:txBody>
      </p:sp>
    </p:spTree>
    <p:extLst>
      <p:ext uri="{BB962C8B-B14F-4D97-AF65-F5344CB8AC3E}">
        <p14:creationId xmlns:p14="http://schemas.microsoft.com/office/powerpoint/2010/main" val="12276107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solidFill>
                  <a:srgbClr val="00B0F0"/>
                </a:solidFill>
              </a:rPr>
              <a:t>What makes the news?</a:t>
            </a:r>
          </a:p>
        </p:txBody>
      </p:sp>
      <p:sp>
        <p:nvSpPr>
          <p:cNvPr id="3" name="Text Placeholder 2"/>
          <p:cNvSpPr>
            <a:spLocks noGrp="1"/>
          </p:cNvSpPr>
          <p:nvPr>
            <p:ph type="body" sz="quarter" idx="12"/>
          </p:nvPr>
        </p:nvSpPr>
        <p:spPr/>
        <p:txBody>
          <a:bodyPr/>
          <a:lstStyle/>
          <a:p>
            <a:pPr marL="514350" indent="-514350">
              <a:buAutoNum type="arabicPeriod"/>
            </a:pPr>
            <a:r>
              <a:rPr lang="en-US" dirty="0"/>
              <a:t>Proximity</a:t>
            </a:r>
          </a:p>
          <a:p>
            <a:pPr marL="514350" indent="-514350">
              <a:buAutoNum type="arabicPeriod"/>
            </a:pPr>
            <a:r>
              <a:rPr lang="en-US" dirty="0"/>
              <a:t>Prominence</a:t>
            </a:r>
          </a:p>
          <a:p>
            <a:pPr marL="514350" indent="-514350">
              <a:buAutoNum type="arabicPeriod"/>
            </a:pPr>
            <a:r>
              <a:rPr lang="en-US" dirty="0"/>
              <a:t>Timeliness</a:t>
            </a:r>
          </a:p>
          <a:p>
            <a:pPr marL="514350" indent="-514350">
              <a:buAutoNum type="arabicPeriod"/>
            </a:pPr>
            <a:r>
              <a:rPr lang="en-US" dirty="0"/>
              <a:t>Oddity</a:t>
            </a:r>
          </a:p>
          <a:p>
            <a:pPr marL="514350" indent="-514350">
              <a:buAutoNum type="arabicPeriod"/>
            </a:pPr>
            <a:r>
              <a:rPr lang="en-US" dirty="0"/>
              <a:t>Consequence</a:t>
            </a:r>
          </a:p>
          <a:p>
            <a:pPr marL="514350" indent="-514350">
              <a:buAutoNum type="arabicPeriod"/>
            </a:pPr>
            <a:endParaRPr lang="en-US" dirty="0"/>
          </a:p>
        </p:txBody>
      </p:sp>
      <p:sp>
        <p:nvSpPr>
          <p:cNvPr id="4" name="Slide Number Placeholder 3"/>
          <p:cNvSpPr>
            <a:spLocks noGrp="1"/>
          </p:cNvSpPr>
          <p:nvPr>
            <p:ph type="sldNum" sz="quarter" idx="4"/>
          </p:nvPr>
        </p:nvSpPr>
        <p:spPr/>
        <p:txBody>
          <a:bodyPr/>
          <a:lstStyle/>
          <a:p>
            <a:fld id="{976B6DAE-1464-4C4A-A17B-99A185F7EC64}" type="slidenum">
              <a:rPr lang="en-US" smtClean="0">
                <a:solidFill>
                  <a:srgbClr val="FFFFFF"/>
                </a:solidFill>
              </a:rPr>
              <a:pPr/>
              <a:t>16</a:t>
            </a:fld>
            <a:endParaRPr lang="en-US" dirty="0">
              <a:solidFill>
                <a:srgbClr val="FFFFFF"/>
              </a:solidFill>
            </a:endParaRPr>
          </a:p>
        </p:txBody>
      </p:sp>
    </p:spTree>
    <p:extLst>
      <p:ext uri="{BB962C8B-B14F-4D97-AF65-F5344CB8AC3E}">
        <p14:creationId xmlns:p14="http://schemas.microsoft.com/office/powerpoint/2010/main" val="36830691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solidFill>
                  <a:srgbClr val="00B0F0"/>
                </a:solidFill>
              </a:rPr>
              <a:t>What makes the news?</a:t>
            </a:r>
          </a:p>
        </p:txBody>
      </p:sp>
      <p:sp>
        <p:nvSpPr>
          <p:cNvPr id="3" name="Text Placeholder 2"/>
          <p:cNvSpPr>
            <a:spLocks noGrp="1"/>
          </p:cNvSpPr>
          <p:nvPr>
            <p:ph type="body" sz="quarter" idx="12"/>
          </p:nvPr>
        </p:nvSpPr>
        <p:spPr/>
        <p:txBody>
          <a:bodyPr/>
          <a:lstStyle/>
          <a:p>
            <a:pPr marL="0" indent="0"/>
            <a:r>
              <a:rPr lang="en-US" dirty="0"/>
              <a:t>6. Conflict</a:t>
            </a:r>
          </a:p>
          <a:p>
            <a:pPr marL="0" indent="0"/>
            <a:r>
              <a:rPr lang="en-US" dirty="0"/>
              <a:t>7. Human Interest</a:t>
            </a:r>
          </a:p>
          <a:p>
            <a:pPr marL="0" indent="0"/>
            <a:r>
              <a:rPr lang="en-US" dirty="0"/>
              <a:t>8. Extremes/Superlatives</a:t>
            </a:r>
          </a:p>
          <a:p>
            <a:pPr marL="0" indent="0"/>
            <a:r>
              <a:rPr lang="en-US" dirty="0"/>
              <a:t>9. Scandal</a:t>
            </a:r>
          </a:p>
          <a:p>
            <a:pPr marL="0" indent="0"/>
            <a:r>
              <a:rPr lang="en-US" dirty="0"/>
              <a:t>10. Impact</a:t>
            </a:r>
          </a:p>
          <a:p>
            <a:pPr marL="0" indent="0"/>
            <a:endParaRPr lang="en-US" dirty="0"/>
          </a:p>
        </p:txBody>
      </p:sp>
      <p:sp>
        <p:nvSpPr>
          <p:cNvPr id="4" name="Slide Number Placeholder 3"/>
          <p:cNvSpPr>
            <a:spLocks noGrp="1"/>
          </p:cNvSpPr>
          <p:nvPr>
            <p:ph type="sldNum" sz="quarter" idx="4"/>
          </p:nvPr>
        </p:nvSpPr>
        <p:spPr/>
        <p:txBody>
          <a:bodyPr/>
          <a:lstStyle/>
          <a:p>
            <a:fld id="{976B6DAE-1464-4C4A-A17B-99A185F7EC64}" type="slidenum">
              <a:rPr lang="en-US" smtClean="0">
                <a:solidFill>
                  <a:srgbClr val="FFFFFF"/>
                </a:solidFill>
              </a:rPr>
              <a:pPr/>
              <a:t>17</a:t>
            </a:fld>
            <a:endParaRPr lang="en-US" dirty="0">
              <a:solidFill>
                <a:srgbClr val="FFFFFF"/>
              </a:solidFill>
            </a:endParaRPr>
          </a:p>
        </p:txBody>
      </p:sp>
    </p:spTree>
    <p:extLst>
      <p:ext uri="{BB962C8B-B14F-4D97-AF65-F5344CB8AC3E}">
        <p14:creationId xmlns:p14="http://schemas.microsoft.com/office/powerpoint/2010/main" val="16469595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a:p>
            <a:endParaRPr lang="en-US" dirty="0"/>
          </a:p>
          <a:p>
            <a:r>
              <a:rPr lang="en-US" dirty="0"/>
              <a:t>Tip #5: Types of Media </a:t>
            </a:r>
            <a:r>
              <a:rPr lang="en-US" dirty="0" smtClean="0"/>
              <a:t>Interviews</a:t>
            </a:r>
            <a:endParaRPr lang="en-US" dirty="0"/>
          </a:p>
        </p:txBody>
      </p:sp>
      <p:sp>
        <p:nvSpPr>
          <p:cNvPr id="3" name="Slide Number Placeholder 2"/>
          <p:cNvSpPr>
            <a:spLocks noGrp="1"/>
          </p:cNvSpPr>
          <p:nvPr>
            <p:ph type="sldNum" sz="quarter" idx="4"/>
          </p:nvPr>
        </p:nvSpPr>
        <p:spPr/>
        <p:txBody>
          <a:bodyPr/>
          <a:lstStyle/>
          <a:p>
            <a:fld id="{976B6DAE-1464-4C4A-A17B-99A185F7EC64}" type="slidenum">
              <a:rPr lang="en-US" smtClean="0"/>
              <a:pPr/>
              <a:t>18</a:t>
            </a:fld>
            <a:endParaRPr lang="en-US" dirty="0"/>
          </a:p>
        </p:txBody>
      </p:sp>
    </p:spTree>
    <p:extLst>
      <p:ext uri="{BB962C8B-B14F-4D97-AF65-F5344CB8AC3E}">
        <p14:creationId xmlns:p14="http://schemas.microsoft.com/office/powerpoint/2010/main" val="9009269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Types of Media Interviews</a:t>
            </a:r>
          </a:p>
        </p:txBody>
      </p:sp>
      <p:sp>
        <p:nvSpPr>
          <p:cNvPr id="4" name="Slide Number Placeholder 3"/>
          <p:cNvSpPr>
            <a:spLocks noGrp="1"/>
          </p:cNvSpPr>
          <p:nvPr>
            <p:ph type="sldNum" sz="quarter" idx="4"/>
          </p:nvPr>
        </p:nvSpPr>
        <p:spPr>
          <a:xfrm>
            <a:off x="357158" y="6422212"/>
            <a:ext cx="2133600" cy="365125"/>
          </a:xfrm>
        </p:spPr>
        <p:txBody>
          <a:bodyPr/>
          <a:lstStyle/>
          <a:p>
            <a:fld id="{976B6DAE-1464-4C4A-A17B-99A185F7EC64}" type="slidenum">
              <a:rPr lang="en-US" smtClean="0"/>
              <a:pPr/>
              <a:t>19</a:t>
            </a:fld>
            <a:endParaRPr lang="en-US" dirty="0"/>
          </a:p>
        </p:txBody>
      </p:sp>
      <p:pic>
        <p:nvPicPr>
          <p:cNvPr id="5" name="Picture 4"/>
          <p:cNvPicPr>
            <a:picLocks noChangeAspect="1"/>
          </p:cNvPicPr>
          <p:nvPr/>
        </p:nvPicPr>
        <p:blipFill>
          <a:blip r:embed="rId3"/>
          <a:stretch>
            <a:fillRect/>
          </a:stretch>
        </p:blipFill>
        <p:spPr>
          <a:xfrm>
            <a:off x="838200" y="2057400"/>
            <a:ext cx="6949440" cy="3420665"/>
          </a:xfrm>
          <a:prstGeom prst="rect">
            <a:avLst/>
          </a:prstGeom>
        </p:spPr>
      </p:pic>
    </p:spTree>
    <p:extLst>
      <p:ext uri="{BB962C8B-B14F-4D97-AF65-F5344CB8AC3E}">
        <p14:creationId xmlns:p14="http://schemas.microsoft.com/office/powerpoint/2010/main" val="1488632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What is Media Relations?</a:t>
            </a:r>
          </a:p>
        </p:txBody>
      </p:sp>
      <p:sp>
        <p:nvSpPr>
          <p:cNvPr id="4" name="Slide Number Placeholder 3"/>
          <p:cNvSpPr>
            <a:spLocks noGrp="1"/>
          </p:cNvSpPr>
          <p:nvPr>
            <p:ph type="sldNum" sz="quarter" idx="4"/>
          </p:nvPr>
        </p:nvSpPr>
        <p:spPr/>
        <p:txBody>
          <a:bodyPr/>
          <a:lstStyle/>
          <a:p>
            <a:fld id="{976B6DAE-1464-4C4A-A17B-99A185F7EC64}" type="slidenum">
              <a:rPr lang="en-US" smtClean="0"/>
              <a:pPr/>
              <a:t>2</a:t>
            </a:fld>
            <a:endParaRPr lang="en-US" dirty="0"/>
          </a:p>
        </p:txBody>
      </p:sp>
      <p:sp>
        <p:nvSpPr>
          <p:cNvPr id="10" name="Rectangular Callout 9"/>
          <p:cNvSpPr/>
          <p:nvPr/>
        </p:nvSpPr>
        <p:spPr>
          <a:xfrm>
            <a:off x="40451" y="1295400"/>
            <a:ext cx="8991600" cy="4230624"/>
          </a:xfrm>
          <a:prstGeom prst="wedgeRectCallou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2"/>
                </a:solidFill>
                <a:latin typeface="arial" panose="020B0604020202020204" pitchFamily="34" charset="0"/>
              </a:rPr>
              <a:t>Media Relations</a:t>
            </a:r>
            <a:r>
              <a:rPr lang="en-US" sz="3200" dirty="0">
                <a:solidFill>
                  <a:schemeClr val="tx2"/>
                </a:solidFill>
                <a:latin typeface="arial" panose="020B0604020202020204" pitchFamily="34" charset="0"/>
              </a:rPr>
              <a:t> involves working with </a:t>
            </a:r>
            <a:r>
              <a:rPr lang="en-US" sz="3200" b="1" dirty="0">
                <a:solidFill>
                  <a:schemeClr val="tx2"/>
                </a:solidFill>
                <a:latin typeface="arial" panose="020B0604020202020204" pitchFamily="34" charset="0"/>
              </a:rPr>
              <a:t>media</a:t>
            </a:r>
            <a:r>
              <a:rPr lang="en-US" sz="3200" dirty="0">
                <a:solidFill>
                  <a:schemeClr val="tx2"/>
                </a:solidFill>
                <a:latin typeface="arial" panose="020B0604020202020204" pitchFamily="34" charset="0"/>
              </a:rPr>
              <a:t> for the purpose of informing the public of an organization's </a:t>
            </a:r>
            <a:r>
              <a:rPr lang="en-US" sz="3200" dirty="0" smtClean="0">
                <a:solidFill>
                  <a:schemeClr val="tx2"/>
                </a:solidFill>
                <a:latin typeface="arial" panose="020B0604020202020204" pitchFamily="34" charset="0"/>
              </a:rPr>
              <a:t>mission, policies </a:t>
            </a:r>
            <a:r>
              <a:rPr lang="en-US" sz="3200" dirty="0" smtClean="0">
                <a:solidFill>
                  <a:schemeClr val="tx2"/>
                </a:solidFill>
                <a:latin typeface="arial" panose="020B0604020202020204" pitchFamily="34" charset="0"/>
              </a:rPr>
              <a:t>and </a:t>
            </a:r>
            <a:r>
              <a:rPr lang="en-US" sz="3200" dirty="0">
                <a:solidFill>
                  <a:schemeClr val="tx2"/>
                </a:solidFill>
                <a:latin typeface="arial" panose="020B0604020202020204" pitchFamily="34" charset="0"/>
              </a:rPr>
              <a:t>practices in a positive, consistent and credible manner.</a:t>
            </a:r>
            <a:r>
              <a:rPr lang="en-US" sz="3200" dirty="0">
                <a:solidFill>
                  <a:schemeClr val="tx2"/>
                </a:solidFill>
                <a:latin typeface="Helvetica" panose="020B0604020202030204" pitchFamily="34" charset="0"/>
              </a:rPr>
              <a:t> Typically, this means coordinating directly with the people responsible for producing the news and features in the mass </a:t>
            </a:r>
            <a:r>
              <a:rPr lang="en-US" sz="3200" b="1" dirty="0">
                <a:solidFill>
                  <a:schemeClr val="tx2"/>
                </a:solidFill>
                <a:latin typeface="Helvetica" panose="020B0604020202030204" pitchFamily="34" charset="0"/>
              </a:rPr>
              <a:t>media</a:t>
            </a:r>
            <a:r>
              <a:rPr lang="en-US" sz="3200" dirty="0">
                <a:solidFill>
                  <a:schemeClr val="tx2"/>
                </a:solidFill>
                <a:latin typeface="Helvetica" panose="020B0604020202030204" pitchFamily="34" charset="0"/>
              </a:rPr>
              <a:t>.</a:t>
            </a:r>
          </a:p>
          <a:p>
            <a:r>
              <a:rPr lang="en-US" sz="3200" dirty="0"/>
              <a:t>  </a:t>
            </a:r>
          </a:p>
        </p:txBody>
      </p:sp>
    </p:spTree>
    <p:extLst>
      <p:ext uri="{BB962C8B-B14F-4D97-AF65-F5344CB8AC3E}">
        <p14:creationId xmlns:p14="http://schemas.microsoft.com/office/powerpoint/2010/main" val="17842676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Types of Media Interviews</a:t>
            </a:r>
          </a:p>
        </p:txBody>
      </p:sp>
      <p:sp>
        <p:nvSpPr>
          <p:cNvPr id="4" name="Slide Number Placeholder 3"/>
          <p:cNvSpPr>
            <a:spLocks noGrp="1"/>
          </p:cNvSpPr>
          <p:nvPr>
            <p:ph type="sldNum" sz="quarter" idx="4"/>
          </p:nvPr>
        </p:nvSpPr>
        <p:spPr>
          <a:xfrm>
            <a:off x="357158" y="6422212"/>
            <a:ext cx="2133600" cy="365125"/>
          </a:xfrm>
        </p:spPr>
        <p:txBody>
          <a:bodyPr/>
          <a:lstStyle/>
          <a:p>
            <a:fld id="{976B6DAE-1464-4C4A-A17B-99A185F7EC64}" type="slidenum">
              <a:rPr lang="en-US" smtClean="0"/>
              <a:pPr/>
              <a:t>20</a:t>
            </a:fld>
            <a:endParaRPr lang="en-US" dirty="0"/>
          </a:p>
        </p:txBody>
      </p:sp>
      <p:pic>
        <p:nvPicPr>
          <p:cNvPr id="3" name="Picture 2"/>
          <p:cNvPicPr>
            <a:picLocks noChangeAspect="1"/>
          </p:cNvPicPr>
          <p:nvPr/>
        </p:nvPicPr>
        <p:blipFill rotWithShape="1">
          <a:blip r:embed="rId3"/>
          <a:srcRect t="13896"/>
          <a:stretch/>
        </p:blipFill>
        <p:spPr>
          <a:xfrm>
            <a:off x="7620" y="1219200"/>
            <a:ext cx="9144000" cy="4910535"/>
          </a:xfrm>
          <a:prstGeom prst="rect">
            <a:avLst/>
          </a:prstGeom>
        </p:spPr>
      </p:pic>
      <p:pic>
        <p:nvPicPr>
          <p:cNvPr id="5" name="Picture 4"/>
          <p:cNvPicPr>
            <a:picLocks noChangeAspect="1"/>
          </p:cNvPicPr>
          <p:nvPr/>
        </p:nvPicPr>
        <p:blipFill>
          <a:blip r:embed="rId4"/>
          <a:stretch>
            <a:fillRect/>
          </a:stretch>
        </p:blipFill>
        <p:spPr>
          <a:xfrm>
            <a:off x="6662565" y="1219200"/>
            <a:ext cx="2481435" cy="3124200"/>
          </a:xfrm>
          <a:prstGeom prst="rect">
            <a:avLst/>
          </a:prstGeom>
        </p:spPr>
      </p:pic>
    </p:spTree>
    <p:extLst>
      <p:ext uri="{BB962C8B-B14F-4D97-AF65-F5344CB8AC3E}">
        <p14:creationId xmlns:p14="http://schemas.microsoft.com/office/powerpoint/2010/main" val="2244758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81000" y="95021"/>
            <a:ext cx="8358187" cy="1143000"/>
          </a:xfrm>
        </p:spPr>
        <p:txBody>
          <a:bodyPr/>
          <a:lstStyle/>
          <a:p>
            <a:r>
              <a:rPr lang="en-US" dirty="0"/>
              <a:t>Types of Media Interviews</a:t>
            </a:r>
          </a:p>
        </p:txBody>
      </p:sp>
      <p:sp>
        <p:nvSpPr>
          <p:cNvPr id="4" name="Slide Number Placeholder 3"/>
          <p:cNvSpPr>
            <a:spLocks noGrp="1"/>
          </p:cNvSpPr>
          <p:nvPr>
            <p:ph type="sldNum" sz="quarter" idx="4"/>
          </p:nvPr>
        </p:nvSpPr>
        <p:spPr>
          <a:xfrm>
            <a:off x="357158" y="6422212"/>
            <a:ext cx="2133600" cy="365125"/>
          </a:xfrm>
        </p:spPr>
        <p:txBody>
          <a:bodyPr/>
          <a:lstStyle/>
          <a:p>
            <a:fld id="{976B6DAE-1464-4C4A-A17B-99A185F7EC64}" type="slidenum">
              <a:rPr lang="en-US" smtClean="0"/>
              <a:pPr/>
              <a:t>21</a:t>
            </a:fld>
            <a:endParaRPr lang="en-US" dirty="0"/>
          </a:p>
        </p:txBody>
      </p:sp>
      <p:pic>
        <p:nvPicPr>
          <p:cNvPr id="6" name="Picture 5"/>
          <p:cNvPicPr>
            <a:picLocks noChangeAspect="1"/>
          </p:cNvPicPr>
          <p:nvPr/>
        </p:nvPicPr>
        <p:blipFill>
          <a:blip r:embed="rId3"/>
          <a:stretch>
            <a:fillRect/>
          </a:stretch>
        </p:blipFill>
        <p:spPr>
          <a:xfrm>
            <a:off x="533400" y="1727266"/>
            <a:ext cx="4114800" cy="1373206"/>
          </a:xfrm>
          <a:prstGeom prst="rect">
            <a:avLst/>
          </a:prstGeom>
        </p:spPr>
      </p:pic>
      <p:pic>
        <p:nvPicPr>
          <p:cNvPr id="7" name="Picture 6"/>
          <p:cNvPicPr>
            <a:picLocks noChangeAspect="1"/>
          </p:cNvPicPr>
          <p:nvPr/>
        </p:nvPicPr>
        <p:blipFill>
          <a:blip r:embed="rId4"/>
          <a:stretch>
            <a:fillRect/>
          </a:stretch>
        </p:blipFill>
        <p:spPr>
          <a:xfrm>
            <a:off x="476824" y="3589717"/>
            <a:ext cx="4114800" cy="1460259"/>
          </a:xfrm>
          <a:prstGeom prst="rect">
            <a:avLst/>
          </a:prstGeom>
        </p:spPr>
      </p:pic>
      <p:pic>
        <p:nvPicPr>
          <p:cNvPr id="8" name="Picture 7"/>
          <p:cNvPicPr>
            <a:picLocks noChangeAspect="1"/>
          </p:cNvPicPr>
          <p:nvPr/>
        </p:nvPicPr>
        <p:blipFill>
          <a:blip r:embed="rId5"/>
          <a:stretch>
            <a:fillRect/>
          </a:stretch>
        </p:blipFill>
        <p:spPr>
          <a:xfrm>
            <a:off x="4919662" y="2124609"/>
            <a:ext cx="1743075" cy="762000"/>
          </a:xfrm>
          <a:prstGeom prst="rect">
            <a:avLst/>
          </a:prstGeom>
        </p:spPr>
      </p:pic>
      <p:pic>
        <p:nvPicPr>
          <p:cNvPr id="9" name="Picture 8"/>
          <p:cNvPicPr>
            <a:picLocks noChangeAspect="1"/>
          </p:cNvPicPr>
          <p:nvPr/>
        </p:nvPicPr>
        <p:blipFill>
          <a:blip r:embed="rId6"/>
          <a:stretch>
            <a:fillRect/>
          </a:stretch>
        </p:blipFill>
        <p:spPr>
          <a:xfrm>
            <a:off x="7162800" y="3822857"/>
            <a:ext cx="1385542" cy="993976"/>
          </a:xfrm>
          <a:prstGeom prst="rect">
            <a:avLst/>
          </a:prstGeom>
        </p:spPr>
      </p:pic>
      <p:pic>
        <p:nvPicPr>
          <p:cNvPr id="10" name="Picture 9"/>
          <p:cNvPicPr>
            <a:picLocks noChangeAspect="1"/>
          </p:cNvPicPr>
          <p:nvPr/>
        </p:nvPicPr>
        <p:blipFill>
          <a:blip r:embed="rId7"/>
          <a:stretch>
            <a:fillRect/>
          </a:stretch>
        </p:blipFill>
        <p:spPr>
          <a:xfrm>
            <a:off x="5029200" y="3715008"/>
            <a:ext cx="1478492" cy="1209675"/>
          </a:xfrm>
          <a:prstGeom prst="rect">
            <a:avLst/>
          </a:prstGeom>
        </p:spPr>
      </p:pic>
      <p:pic>
        <p:nvPicPr>
          <p:cNvPr id="11" name="Picture 10"/>
          <p:cNvPicPr>
            <a:picLocks noChangeAspect="1"/>
          </p:cNvPicPr>
          <p:nvPr/>
        </p:nvPicPr>
        <p:blipFill>
          <a:blip r:embed="rId8"/>
          <a:stretch>
            <a:fillRect/>
          </a:stretch>
        </p:blipFill>
        <p:spPr>
          <a:xfrm>
            <a:off x="6934199" y="2057400"/>
            <a:ext cx="2058641" cy="1252767"/>
          </a:xfrm>
          <a:prstGeom prst="rect">
            <a:avLst/>
          </a:prstGeom>
        </p:spPr>
      </p:pic>
    </p:spTree>
    <p:extLst>
      <p:ext uri="{BB962C8B-B14F-4D97-AF65-F5344CB8AC3E}">
        <p14:creationId xmlns:p14="http://schemas.microsoft.com/office/powerpoint/2010/main" val="29691811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81000" y="95021"/>
            <a:ext cx="8358187" cy="1143000"/>
          </a:xfrm>
        </p:spPr>
        <p:txBody>
          <a:bodyPr/>
          <a:lstStyle/>
          <a:p>
            <a:r>
              <a:rPr lang="en-US" dirty="0"/>
              <a:t>Types of Media Interviews</a:t>
            </a:r>
          </a:p>
        </p:txBody>
      </p:sp>
      <p:sp>
        <p:nvSpPr>
          <p:cNvPr id="4" name="Slide Number Placeholder 3"/>
          <p:cNvSpPr>
            <a:spLocks noGrp="1"/>
          </p:cNvSpPr>
          <p:nvPr>
            <p:ph type="sldNum" sz="quarter" idx="4"/>
          </p:nvPr>
        </p:nvSpPr>
        <p:spPr>
          <a:xfrm>
            <a:off x="357158" y="6422212"/>
            <a:ext cx="2133600" cy="365125"/>
          </a:xfrm>
        </p:spPr>
        <p:txBody>
          <a:bodyPr/>
          <a:lstStyle/>
          <a:p>
            <a:fld id="{976B6DAE-1464-4C4A-A17B-99A185F7EC64}" type="slidenum">
              <a:rPr lang="en-US" smtClean="0"/>
              <a:pPr/>
              <a:t>22</a:t>
            </a:fld>
            <a:endParaRPr lang="en-US" dirty="0"/>
          </a:p>
        </p:txBody>
      </p:sp>
      <p:pic>
        <p:nvPicPr>
          <p:cNvPr id="8" name="Picture 7"/>
          <p:cNvPicPr>
            <a:picLocks noChangeAspect="1"/>
          </p:cNvPicPr>
          <p:nvPr/>
        </p:nvPicPr>
        <p:blipFill>
          <a:blip r:embed="rId3"/>
          <a:stretch>
            <a:fillRect/>
          </a:stretch>
        </p:blipFill>
        <p:spPr>
          <a:xfrm>
            <a:off x="4437468" y="1791960"/>
            <a:ext cx="4709160" cy="4189832"/>
          </a:xfrm>
          <a:prstGeom prst="rect">
            <a:avLst/>
          </a:prstGeom>
        </p:spPr>
      </p:pic>
      <p:pic>
        <p:nvPicPr>
          <p:cNvPr id="9" name="Picture 8"/>
          <p:cNvPicPr>
            <a:picLocks noChangeAspect="1"/>
          </p:cNvPicPr>
          <p:nvPr/>
        </p:nvPicPr>
        <p:blipFill>
          <a:blip r:embed="rId4"/>
          <a:stretch>
            <a:fillRect/>
          </a:stretch>
        </p:blipFill>
        <p:spPr>
          <a:xfrm>
            <a:off x="42460" y="745540"/>
            <a:ext cx="9101540" cy="984962"/>
          </a:xfrm>
          <a:prstGeom prst="rect">
            <a:avLst/>
          </a:prstGeom>
        </p:spPr>
      </p:pic>
      <p:pic>
        <p:nvPicPr>
          <p:cNvPr id="10" name="Picture 9"/>
          <p:cNvPicPr>
            <a:picLocks noChangeAspect="1"/>
          </p:cNvPicPr>
          <p:nvPr/>
        </p:nvPicPr>
        <p:blipFill>
          <a:blip r:embed="rId5"/>
          <a:stretch>
            <a:fillRect/>
          </a:stretch>
        </p:blipFill>
        <p:spPr>
          <a:xfrm>
            <a:off x="16184" y="1791960"/>
            <a:ext cx="4460538" cy="3999240"/>
          </a:xfrm>
          <a:prstGeom prst="rect">
            <a:avLst/>
          </a:prstGeom>
        </p:spPr>
      </p:pic>
    </p:spTree>
    <p:extLst>
      <p:ext uri="{BB962C8B-B14F-4D97-AF65-F5344CB8AC3E}">
        <p14:creationId xmlns:p14="http://schemas.microsoft.com/office/powerpoint/2010/main" val="30047483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Prep for the interview</a:t>
            </a:r>
            <a:endParaRPr lang="en-US" dirty="0"/>
          </a:p>
        </p:txBody>
      </p:sp>
      <p:sp>
        <p:nvSpPr>
          <p:cNvPr id="3" name="Text Placeholder 2"/>
          <p:cNvSpPr>
            <a:spLocks noGrp="1"/>
          </p:cNvSpPr>
          <p:nvPr>
            <p:ph type="body" sz="quarter" idx="12"/>
          </p:nvPr>
        </p:nvSpPr>
        <p:spPr>
          <a:xfrm>
            <a:off x="357128" y="1143000"/>
            <a:ext cx="8358217" cy="4071937"/>
          </a:xfrm>
        </p:spPr>
        <p:txBody>
          <a:bodyPr>
            <a:normAutofit fontScale="92500"/>
          </a:bodyPr>
          <a:lstStyle/>
          <a:p>
            <a:pPr marL="457200" indent="-457200">
              <a:buFont typeface="Arial" panose="020B0604020202020204" pitchFamily="34" charset="0"/>
              <a:buChar char="•"/>
            </a:pPr>
            <a:endParaRPr lang="en-US" dirty="0">
              <a:latin typeface="Helvetica" panose="020B0604020202030204" pitchFamily="34" charset="0"/>
            </a:endParaRPr>
          </a:p>
          <a:p>
            <a:pPr marL="457200" indent="-457200">
              <a:buFont typeface="Arial" panose="020B0604020202020204" pitchFamily="34" charset="0"/>
              <a:buChar char="•"/>
            </a:pPr>
            <a:r>
              <a:rPr lang="en-US" dirty="0">
                <a:latin typeface="Helvetica" panose="020B0604020202030204" pitchFamily="34" charset="0"/>
              </a:rPr>
              <a:t>Arrive on time</a:t>
            </a:r>
          </a:p>
          <a:p>
            <a:pPr marL="457200" indent="-457200">
              <a:buFont typeface="Arial" panose="020B0604020202020204" pitchFamily="34" charset="0"/>
              <a:buChar char="•"/>
            </a:pPr>
            <a:r>
              <a:rPr lang="en-US" dirty="0">
                <a:latin typeface="Helvetica" panose="020B0604020202030204" pitchFamily="34" charset="0"/>
              </a:rPr>
              <a:t>Be cordial </a:t>
            </a:r>
          </a:p>
          <a:p>
            <a:pPr marL="457200" indent="-457200">
              <a:buFont typeface="Arial" panose="020B0604020202020204" pitchFamily="34" charset="0"/>
              <a:buChar char="•"/>
            </a:pPr>
            <a:r>
              <a:rPr lang="en-US" dirty="0">
                <a:latin typeface="Helvetica" panose="020B0604020202030204" pitchFamily="34" charset="0"/>
              </a:rPr>
              <a:t>Deliver </a:t>
            </a:r>
            <a:r>
              <a:rPr lang="en-US" u="sng" dirty="0">
                <a:latin typeface="Helvetica" panose="020B0604020202030204" pitchFamily="34" charset="0"/>
              </a:rPr>
              <a:t>your key message points</a:t>
            </a:r>
            <a:r>
              <a:rPr lang="en-US" dirty="0">
                <a:latin typeface="Helvetica" panose="020B0604020202030204" pitchFamily="34" charset="0"/>
              </a:rPr>
              <a:t> </a:t>
            </a:r>
          </a:p>
          <a:p>
            <a:pPr marL="457200" indent="-457200">
              <a:buFont typeface="Arial" panose="020B0604020202020204" pitchFamily="34" charset="0"/>
              <a:buChar char="•"/>
            </a:pPr>
            <a:r>
              <a:rPr lang="en-US" dirty="0">
                <a:latin typeface="Helvetica" panose="020B0604020202030204" pitchFamily="34" charset="0"/>
              </a:rPr>
              <a:t>Always show enthusiasm and animation </a:t>
            </a:r>
          </a:p>
          <a:p>
            <a:pPr marL="457200" indent="-457200">
              <a:buFont typeface="Arial" panose="020B0604020202020204" pitchFamily="34" charset="0"/>
              <a:buChar char="•"/>
            </a:pPr>
            <a:r>
              <a:rPr lang="en-US" dirty="0">
                <a:latin typeface="Helvetica" panose="020B0604020202030204" pitchFamily="34" charset="0"/>
              </a:rPr>
              <a:t>Provide a list of questions you would like to have asked</a:t>
            </a:r>
            <a:endParaRPr lang="en-US" b="0" dirty="0">
              <a:latin typeface="Helvetica" panose="020B0604020202030204" pitchFamily="34" charset="0"/>
              <a:sym typeface="Calibri"/>
            </a:endParaRPr>
          </a:p>
          <a:p>
            <a:endParaRPr lang="en-US" dirty="0"/>
          </a:p>
        </p:txBody>
      </p:sp>
      <p:sp>
        <p:nvSpPr>
          <p:cNvPr id="4" name="Slide Number Placeholder 3"/>
          <p:cNvSpPr>
            <a:spLocks noGrp="1"/>
          </p:cNvSpPr>
          <p:nvPr>
            <p:ph type="sldNum" sz="quarter" idx="4"/>
          </p:nvPr>
        </p:nvSpPr>
        <p:spPr/>
        <p:txBody>
          <a:bodyPr/>
          <a:lstStyle/>
          <a:p>
            <a:fld id="{976B6DAE-1464-4C4A-A17B-99A185F7EC64}" type="slidenum">
              <a:rPr lang="en-US" smtClean="0"/>
              <a:pPr/>
              <a:t>23</a:t>
            </a:fld>
            <a:endParaRPr lang="en-US" dirty="0"/>
          </a:p>
        </p:txBody>
      </p:sp>
    </p:spTree>
    <p:extLst>
      <p:ext uri="{BB962C8B-B14F-4D97-AF65-F5344CB8AC3E}">
        <p14:creationId xmlns:p14="http://schemas.microsoft.com/office/powerpoint/2010/main" val="34209749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a:p>
            <a:endParaRPr lang="en-US" dirty="0"/>
          </a:p>
          <a:p>
            <a:r>
              <a:rPr lang="en-US" dirty="0"/>
              <a:t>Tip #6: Key Messages</a:t>
            </a:r>
          </a:p>
        </p:txBody>
      </p:sp>
      <p:sp>
        <p:nvSpPr>
          <p:cNvPr id="3" name="Slide Number Placeholder 2"/>
          <p:cNvSpPr>
            <a:spLocks noGrp="1"/>
          </p:cNvSpPr>
          <p:nvPr>
            <p:ph type="sldNum" sz="quarter" idx="4"/>
          </p:nvPr>
        </p:nvSpPr>
        <p:spPr/>
        <p:txBody>
          <a:bodyPr/>
          <a:lstStyle/>
          <a:p>
            <a:fld id="{976B6DAE-1464-4C4A-A17B-99A185F7EC64}" type="slidenum">
              <a:rPr lang="en-US" smtClean="0"/>
              <a:pPr/>
              <a:t>24</a:t>
            </a:fld>
            <a:endParaRPr lang="en-US" dirty="0"/>
          </a:p>
        </p:txBody>
      </p:sp>
    </p:spTree>
    <p:extLst>
      <p:ext uri="{BB962C8B-B14F-4D97-AF65-F5344CB8AC3E}">
        <p14:creationId xmlns:p14="http://schemas.microsoft.com/office/powerpoint/2010/main" val="28124019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What are your key messages?</a:t>
            </a:r>
          </a:p>
        </p:txBody>
      </p:sp>
      <p:sp>
        <p:nvSpPr>
          <p:cNvPr id="3" name="Text Placeholder 2"/>
          <p:cNvSpPr>
            <a:spLocks noGrp="1"/>
          </p:cNvSpPr>
          <p:nvPr>
            <p:ph type="body" sz="quarter" idx="12"/>
          </p:nvPr>
        </p:nvSpPr>
        <p:spPr/>
        <p:txBody>
          <a:bodyPr/>
          <a:lstStyle/>
          <a:p>
            <a:pPr marL="457200" indent="-457200">
              <a:buFont typeface="Arial" panose="020B0604020202020204" pitchFamily="34" charset="0"/>
              <a:buChar char="•"/>
            </a:pPr>
            <a:r>
              <a:rPr lang="en-US" dirty="0"/>
              <a:t>Write sentences that can stand on their own</a:t>
            </a:r>
          </a:p>
          <a:p>
            <a:pPr marL="457200" indent="-457200">
              <a:buFont typeface="Arial" panose="020B0604020202020204" pitchFamily="34" charset="0"/>
              <a:buChar char="•"/>
            </a:pPr>
            <a:r>
              <a:rPr lang="en-US" dirty="0"/>
              <a:t>Use simple words</a:t>
            </a:r>
          </a:p>
          <a:p>
            <a:pPr marL="457200" indent="-457200">
              <a:buFont typeface="Arial" panose="020B0604020202020204" pitchFamily="34" charset="0"/>
              <a:buChar char="•"/>
            </a:pPr>
            <a:r>
              <a:rPr lang="en-US" dirty="0"/>
              <a:t>Emphasize the positive</a:t>
            </a:r>
          </a:p>
          <a:p>
            <a:pPr marL="457200" indent="-457200">
              <a:buFont typeface="Arial" panose="020B0604020202020204" pitchFamily="34" charset="0"/>
              <a:buChar char="•"/>
            </a:pPr>
            <a:r>
              <a:rPr lang="en-US" dirty="0"/>
              <a:t>Avoid jargon and acronyms</a:t>
            </a:r>
          </a:p>
        </p:txBody>
      </p:sp>
      <p:sp>
        <p:nvSpPr>
          <p:cNvPr id="4" name="Slide Number Placeholder 3"/>
          <p:cNvSpPr>
            <a:spLocks noGrp="1"/>
          </p:cNvSpPr>
          <p:nvPr>
            <p:ph type="sldNum" sz="quarter" idx="4"/>
          </p:nvPr>
        </p:nvSpPr>
        <p:spPr/>
        <p:txBody>
          <a:bodyPr/>
          <a:lstStyle/>
          <a:p>
            <a:fld id="{976B6DAE-1464-4C4A-A17B-99A185F7EC64}" type="slidenum">
              <a:rPr lang="en-US" smtClean="0"/>
              <a:pPr/>
              <a:t>25</a:t>
            </a:fld>
            <a:endParaRPr lang="en-US" dirty="0"/>
          </a:p>
        </p:txBody>
      </p:sp>
    </p:spTree>
    <p:extLst>
      <p:ext uri="{BB962C8B-B14F-4D97-AF65-F5344CB8AC3E}">
        <p14:creationId xmlns:p14="http://schemas.microsoft.com/office/powerpoint/2010/main" val="3585910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Key messages</a:t>
            </a:r>
          </a:p>
        </p:txBody>
      </p:sp>
      <p:sp>
        <p:nvSpPr>
          <p:cNvPr id="3" name="Text Placeholder 2"/>
          <p:cNvSpPr>
            <a:spLocks noGrp="1"/>
          </p:cNvSpPr>
          <p:nvPr>
            <p:ph type="body" sz="quarter" idx="12"/>
          </p:nvPr>
        </p:nvSpPr>
        <p:spPr>
          <a:xfrm>
            <a:off x="0" y="1295400"/>
            <a:ext cx="9144000" cy="4276725"/>
          </a:xfrm>
        </p:spPr>
        <p:txBody>
          <a:bodyPr>
            <a:normAutofit/>
          </a:bodyPr>
          <a:lstStyle/>
          <a:p>
            <a:r>
              <a:rPr lang="en-US" dirty="0"/>
              <a:t>	</a:t>
            </a:r>
          </a:p>
          <a:p>
            <a:r>
              <a:rPr lang="en-US" dirty="0"/>
              <a:t> </a:t>
            </a:r>
          </a:p>
        </p:txBody>
      </p:sp>
      <p:sp>
        <p:nvSpPr>
          <p:cNvPr id="4" name="Slide Number Placeholder 3"/>
          <p:cNvSpPr>
            <a:spLocks noGrp="1"/>
          </p:cNvSpPr>
          <p:nvPr>
            <p:ph type="sldNum" sz="quarter" idx="4"/>
          </p:nvPr>
        </p:nvSpPr>
        <p:spPr/>
        <p:txBody>
          <a:bodyPr/>
          <a:lstStyle/>
          <a:p>
            <a:fld id="{976B6DAE-1464-4C4A-A17B-99A185F7EC64}" type="slidenum">
              <a:rPr lang="en-US" smtClean="0"/>
              <a:pPr/>
              <a:t>26</a:t>
            </a:fld>
            <a:endParaRPr lang="en-US" dirty="0"/>
          </a:p>
        </p:txBody>
      </p:sp>
      <p:sp>
        <p:nvSpPr>
          <p:cNvPr id="7" name="Rectangular Callout 6"/>
          <p:cNvSpPr/>
          <p:nvPr/>
        </p:nvSpPr>
        <p:spPr>
          <a:xfrm>
            <a:off x="1031051" y="1371600"/>
            <a:ext cx="7010400" cy="3688080"/>
          </a:xfrm>
          <a:prstGeom prst="wedgeRectCallou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Public libraries are advanced civic institutions that perform critical functions to improve communities’ access and understanding of technological innovation.</a:t>
            </a:r>
          </a:p>
        </p:txBody>
      </p:sp>
    </p:spTree>
    <p:extLst>
      <p:ext uri="{BB962C8B-B14F-4D97-AF65-F5344CB8AC3E}">
        <p14:creationId xmlns:p14="http://schemas.microsoft.com/office/powerpoint/2010/main" val="15290037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Key messages</a:t>
            </a:r>
          </a:p>
        </p:txBody>
      </p:sp>
      <p:sp>
        <p:nvSpPr>
          <p:cNvPr id="3" name="Text Placeholder 2"/>
          <p:cNvSpPr>
            <a:spLocks noGrp="1"/>
          </p:cNvSpPr>
          <p:nvPr>
            <p:ph type="body" sz="quarter" idx="12"/>
          </p:nvPr>
        </p:nvSpPr>
        <p:spPr>
          <a:xfrm>
            <a:off x="0" y="1295400"/>
            <a:ext cx="9144000" cy="4276725"/>
          </a:xfrm>
        </p:spPr>
        <p:txBody>
          <a:bodyPr>
            <a:normAutofit/>
          </a:bodyPr>
          <a:lstStyle/>
          <a:p>
            <a:r>
              <a:rPr lang="en-US" dirty="0"/>
              <a:t>	</a:t>
            </a:r>
          </a:p>
        </p:txBody>
      </p:sp>
      <p:sp>
        <p:nvSpPr>
          <p:cNvPr id="4" name="Slide Number Placeholder 3"/>
          <p:cNvSpPr>
            <a:spLocks noGrp="1"/>
          </p:cNvSpPr>
          <p:nvPr>
            <p:ph type="sldNum" sz="quarter" idx="4"/>
          </p:nvPr>
        </p:nvSpPr>
        <p:spPr/>
        <p:txBody>
          <a:bodyPr/>
          <a:lstStyle/>
          <a:p>
            <a:fld id="{976B6DAE-1464-4C4A-A17B-99A185F7EC64}" type="slidenum">
              <a:rPr lang="en-US" smtClean="0"/>
              <a:pPr/>
              <a:t>27</a:t>
            </a:fld>
            <a:endParaRPr lang="en-US" dirty="0"/>
          </a:p>
        </p:txBody>
      </p:sp>
      <p:sp>
        <p:nvSpPr>
          <p:cNvPr id="5" name="Rectangular Callout 4"/>
          <p:cNvSpPr/>
          <p:nvPr/>
        </p:nvSpPr>
        <p:spPr>
          <a:xfrm>
            <a:off x="1065624" y="1600200"/>
            <a:ext cx="7012751" cy="3200400"/>
          </a:xfrm>
          <a:prstGeom prst="wedgeRectCallou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Public libraries are constantly innovating to meet community needs through </a:t>
            </a:r>
            <a:r>
              <a:rPr lang="en-US" sz="3200" b="1" dirty="0" smtClean="0"/>
              <a:t>hands-on </a:t>
            </a:r>
            <a:r>
              <a:rPr lang="en-US" sz="3200" b="1" dirty="0"/>
              <a:t>experiences with technology.</a:t>
            </a:r>
          </a:p>
        </p:txBody>
      </p:sp>
    </p:spTree>
    <p:extLst>
      <p:ext uri="{BB962C8B-B14F-4D97-AF65-F5344CB8AC3E}">
        <p14:creationId xmlns:p14="http://schemas.microsoft.com/office/powerpoint/2010/main" val="24426893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r>
              <a:rPr lang="en-US" dirty="0"/>
              <a:t>Key </a:t>
            </a:r>
            <a:r>
              <a:rPr lang="en-US" dirty="0" smtClean="0"/>
              <a:t>messages</a:t>
            </a:r>
            <a:endParaRPr lang="en-US" dirty="0"/>
          </a:p>
        </p:txBody>
      </p:sp>
      <p:sp>
        <p:nvSpPr>
          <p:cNvPr id="3" name="Text Placeholder 2"/>
          <p:cNvSpPr>
            <a:spLocks noGrp="1"/>
          </p:cNvSpPr>
          <p:nvPr>
            <p:ph type="body" sz="quarter" idx="12"/>
          </p:nvPr>
        </p:nvSpPr>
        <p:spPr>
          <a:xfrm>
            <a:off x="0" y="1295400"/>
            <a:ext cx="9144000" cy="4276725"/>
          </a:xfrm>
        </p:spPr>
        <p:txBody>
          <a:bodyPr>
            <a:normAutofit/>
          </a:bodyPr>
          <a:lstStyle/>
          <a:p>
            <a:r>
              <a:rPr lang="en-US" dirty="0"/>
              <a:t>	</a:t>
            </a:r>
          </a:p>
        </p:txBody>
      </p:sp>
      <p:sp>
        <p:nvSpPr>
          <p:cNvPr id="4" name="Slide Number Placeholder 3"/>
          <p:cNvSpPr>
            <a:spLocks noGrp="1"/>
          </p:cNvSpPr>
          <p:nvPr>
            <p:ph type="sldNum" sz="quarter" idx="4"/>
          </p:nvPr>
        </p:nvSpPr>
        <p:spPr/>
        <p:txBody>
          <a:bodyPr/>
          <a:lstStyle/>
          <a:p>
            <a:fld id="{976B6DAE-1464-4C4A-A17B-99A185F7EC64}" type="slidenum">
              <a:rPr lang="en-US" smtClean="0"/>
              <a:pPr/>
              <a:t>28</a:t>
            </a:fld>
            <a:endParaRPr lang="en-US" dirty="0"/>
          </a:p>
        </p:txBody>
      </p:sp>
      <p:sp>
        <p:nvSpPr>
          <p:cNvPr id="6" name="TextBox 5"/>
          <p:cNvSpPr txBox="1"/>
          <p:nvPr/>
        </p:nvSpPr>
        <p:spPr>
          <a:xfrm>
            <a:off x="685800" y="1371600"/>
            <a:ext cx="7086600" cy="3046988"/>
          </a:xfrm>
          <a:prstGeom prst="rect">
            <a:avLst/>
          </a:prstGeom>
          <a:noFill/>
        </p:spPr>
        <p:txBody>
          <a:bodyPr wrap="square" rtlCol="0">
            <a:spAutoFit/>
          </a:bodyPr>
          <a:lstStyle/>
          <a:p>
            <a:pPr marL="457200" indent="-457200">
              <a:buFont typeface="Arial" panose="020B0604020202020204" pitchFamily="34" charset="0"/>
              <a:buChar char="•"/>
            </a:pPr>
            <a:endParaRPr lang="en-US" sz="3200" b="1" dirty="0" smtClean="0">
              <a:solidFill>
                <a:schemeClr val="tx2"/>
              </a:solidFill>
            </a:endParaRPr>
          </a:p>
          <a:p>
            <a:pPr marL="457200" indent="-457200">
              <a:buFont typeface="Arial" panose="020B0604020202020204" pitchFamily="34" charset="0"/>
              <a:buChar char="•"/>
            </a:pPr>
            <a:r>
              <a:rPr lang="en-US" sz="3200" b="1" dirty="0" smtClean="0">
                <a:solidFill>
                  <a:schemeClr val="tx2"/>
                </a:solidFill>
              </a:rPr>
              <a:t>Introduce recognized speaker and topic</a:t>
            </a:r>
          </a:p>
          <a:p>
            <a:pPr marL="457200" indent="-457200">
              <a:buFont typeface="Arial" panose="020B0604020202020204" pitchFamily="34" charset="0"/>
              <a:buChar char="•"/>
            </a:pPr>
            <a:r>
              <a:rPr lang="en-US" sz="3200" b="1" dirty="0" smtClean="0">
                <a:solidFill>
                  <a:schemeClr val="tx2"/>
                </a:solidFill>
              </a:rPr>
              <a:t>Date of the presentation</a:t>
            </a:r>
          </a:p>
          <a:p>
            <a:pPr marL="457200" indent="-457200">
              <a:buFont typeface="Arial" panose="020B0604020202020204" pitchFamily="34" charset="0"/>
              <a:buChar char="•"/>
            </a:pPr>
            <a:r>
              <a:rPr lang="en-US" sz="3200" b="1" dirty="0" smtClean="0">
                <a:solidFill>
                  <a:schemeClr val="tx2"/>
                </a:solidFill>
              </a:rPr>
              <a:t>Ticket on sale date</a:t>
            </a:r>
          </a:p>
          <a:p>
            <a:pPr marL="457200" indent="-457200">
              <a:buFont typeface="Arial" panose="020B0604020202020204" pitchFamily="34" charset="0"/>
              <a:buChar char="•"/>
            </a:pPr>
            <a:endParaRPr lang="en-US" sz="3200" b="1" dirty="0">
              <a:solidFill>
                <a:schemeClr val="tx2"/>
              </a:solidFill>
            </a:endParaRPr>
          </a:p>
        </p:txBody>
      </p:sp>
    </p:spTree>
    <p:extLst>
      <p:ext uri="{BB962C8B-B14F-4D97-AF65-F5344CB8AC3E}">
        <p14:creationId xmlns:p14="http://schemas.microsoft.com/office/powerpoint/2010/main" val="18945382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04800" y="116288"/>
            <a:ext cx="8358187" cy="1143000"/>
          </a:xfrm>
        </p:spPr>
        <p:txBody>
          <a:bodyPr>
            <a:normAutofit/>
          </a:bodyPr>
          <a:lstStyle/>
          <a:p>
            <a:r>
              <a:rPr lang="en-US" dirty="0"/>
              <a:t>Key </a:t>
            </a:r>
            <a:r>
              <a:rPr lang="en-US" dirty="0" smtClean="0"/>
              <a:t>messages</a:t>
            </a:r>
            <a:endParaRPr lang="en-US" dirty="0"/>
          </a:p>
        </p:txBody>
      </p:sp>
      <p:sp>
        <p:nvSpPr>
          <p:cNvPr id="3" name="Text Placeholder 2"/>
          <p:cNvSpPr>
            <a:spLocks noGrp="1"/>
          </p:cNvSpPr>
          <p:nvPr>
            <p:ph type="body" sz="quarter" idx="12"/>
          </p:nvPr>
        </p:nvSpPr>
        <p:spPr>
          <a:xfrm>
            <a:off x="0" y="1295400"/>
            <a:ext cx="9144000" cy="4276725"/>
          </a:xfrm>
        </p:spPr>
        <p:txBody>
          <a:bodyPr>
            <a:normAutofit/>
          </a:bodyPr>
          <a:lstStyle/>
          <a:p>
            <a:r>
              <a:rPr lang="en-US" dirty="0"/>
              <a:t>	</a:t>
            </a:r>
          </a:p>
        </p:txBody>
      </p:sp>
      <p:sp>
        <p:nvSpPr>
          <p:cNvPr id="4" name="Slide Number Placeholder 3"/>
          <p:cNvSpPr>
            <a:spLocks noGrp="1"/>
          </p:cNvSpPr>
          <p:nvPr>
            <p:ph type="sldNum" sz="quarter" idx="4"/>
          </p:nvPr>
        </p:nvSpPr>
        <p:spPr/>
        <p:txBody>
          <a:bodyPr/>
          <a:lstStyle/>
          <a:p>
            <a:fld id="{976B6DAE-1464-4C4A-A17B-99A185F7EC64}" type="slidenum">
              <a:rPr lang="en-US" smtClean="0"/>
              <a:pPr/>
              <a:t>29</a:t>
            </a:fld>
            <a:endParaRPr lang="en-US" dirty="0"/>
          </a:p>
        </p:txBody>
      </p:sp>
      <p:sp>
        <p:nvSpPr>
          <p:cNvPr id="6" name="TextBox 5"/>
          <p:cNvSpPr txBox="1"/>
          <p:nvPr/>
        </p:nvSpPr>
        <p:spPr>
          <a:xfrm>
            <a:off x="685800" y="1371600"/>
            <a:ext cx="7086600" cy="1077218"/>
          </a:xfrm>
          <a:prstGeom prst="rect">
            <a:avLst/>
          </a:prstGeom>
          <a:noFill/>
        </p:spPr>
        <p:txBody>
          <a:bodyPr wrap="square" rtlCol="0">
            <a:spAutoFit/>
          </a:bodyPr>
          <a:lstStyle/>
          <a:p>
            <a:pPr marL="457200" indent="-457200">
              <a:buFont typeface="Arial" panose="020B0604020202020204" pitchFamily="34" charset="0"/>
              <a:buChar char="•"/>
            </a:pPr>
            <a:endParaRPr lang="en-US" sz="3200" b="1" dirty="0" smtClean="0">
              <a:solidFill>
                <a:schemeClr val="tx2"/>
              </a:solidFill>
            </a:endParaRPr>
          </a:p>
          <a:p>
            <a:pPr marL="457200" indent="-457200">
              <a:buFont typeface="Arial" panose="020B0604020202020204" pitchFamily="34" charset="0"/>
              <a:buChar char="•"/>
            </a:pPr>
            <a:endParaRPr lang="en-US" sz="3200" b="1" dirty="0">
              <a:solidFill>
                <a:schemeClr val="tx2"/>
              </a:solidFill>
            </a:endParaRPr>
          </a:p>
        </p:txBody>
      </p:sp>
      <p:pic>
        <p:nvPicPr>
          <p:cNvPr id="5" name="Picture 4"/>
          <p:cNvPicPr>
            <a:picLocks noChangeAspect="1"/>
          </p:cNvPicPr>
          <p:nvPr/>
        </p:nvPicPr>
        <p:blipFill>
          <a:blip r:embed="rId3"/>
          <a:stretch>
            <a:fillRect/>
          </a:stretch>
        </p:blipFill>
        <p:spPr>
          <a:xfrm>
            <a:off x="195485" y="885001"/>
            <a:ext cx="8753029" cy="5210999"/>
          </a:xfrm>
          <a:prstGeom prst="rect">
            <a:avLst/>
          </a:prstGeom>
        </p:spPr>
      </p:pic>
    </p:spTree>
    <p:extLst>
      <p:ext uri="{BB962C8B-B14F-4D97-AF65-F5344CB8AC3E}">
        <p14:creationId xmlns:p14="http://schemas.microsoft.com/office/powerpoint/2010/main" val="25793608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a:p>
            <a:endParaRPr lang="en-US" dirty="0"/>
          </a:p>
          <a:p>
            <a:r>
              <a:rPr lang="en-US" dirty="0"/>
              <a:t>Tip #1: Build Relationships</a:t>
            </a:r>
          </a:p>
        </p:txBody>
      </p:sp>
      <p:sp>
        <p:nvSpPr>
          <p:cNvPr id="3" name="Slide Number Placeholder 2"/>
          <p:cNvSpPr>
            <a:spLocks noGrp="1"/>
          </p:cNvSpPr>
          <p:nvPr>
            <p:ph type="sldNum" sz="quarter" idx="4"/>
          </p:nvPr>
        </p:nvSpPr>
        <p:spPr/>
        <p:txBody>
          <a:bodyPr/>
          <a:lstStyle/>
          <a:p>
            <a:fld id="{976B6DAE-1464-4C4A-A17B-99A185F7EC64}" type="slidenum">
              <a:rPr lang="en-US" smtClean="0"/>
              <a:pPr/>
              <a:t>3</a:t>
            </a:fld>
            <a:endParaRPr lang="en-US" dirty="0"/>
          </a:p>
        </p:txBody>
      </p:sp>
    </p:spTree>
    <p:extLst>
      <p:ext uri="{BB962C8B-B14F-4D97-AF65-F5344CB8AC3E}">
        <p14:creationId xmlns:p14="http://schemas.microsoft.com/office/powerpoint/2010/main" val="350963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solidFill>
                  <a:srgbClr val="92D050"/>
                </a:solidFill>
              </a:rPr>
              <a:t>Key messages</a:t>
            </a:r>
          </a:p>
        </p:txBody>
      </p:sp>
      <p:sp>
        <p:nvSpPr>
          <p:cNvPr id="4" name="Slide Number Placeholder 3"/>
          <p:cNvSpPr>
            <a:spLocks noGrp="1"/>
          </p:cNvSpPr>
          <p:nvPr>
            <p:ph type="sldNum" sz="quarter" idx="4"/>
          </p:nvPr>
        </p:nvSpPr>
        <p:spPr/>
        <p:txBody>
          <a:bodyPr/>
          <a:lstStyle/>
          <a:p>
            <a:fld id="{976B6DAE-1464-4C4A-A17B-99A185F7EC64}" type="slidenum">
              <a:rPr lang="en-US" smtClean="0"/>
              <a:pPr/>
              <a:t>30</a:t>
            </a:fld>
            <a:endParaRPr lang="en-US" dirty="0"/>
          </a:p>
        </p:txBody>
      </p:sp>
      <p:pic>
        <p:nvPicPr>
          <p:cNvPr id="6" name="Picture 5"/>
          <p:cNvPicPr>
            <a:picLocks noChangeAspect="1"/>
          </p:cNvPicPr>
          <p:nvPr/>
        </p:nvPicPr>
        <p:blipFill>
          <a:blip r:embed="rId3"/>
          <a:stretch>
            <a:fillRect/>
          </a:stretch>
        </p:blipFill>
        <p:spPr>
          <a:xfrm>
            <a:off x="0" y="1107454"/>
            <a:ext cx="4038600" cy="4981654"/>
          </a:xfrm>
          <a:prstGeom prst="rect">
            <a:avLst/>
          </a:prstGeom>
        </p:spPr>
      </p:pic>
      <p:pic>
        <p:nvPicPr>
          <p:cNvPr id="7" name="Picture 6"/>
          <p:cNvPicPr>
            <a:picLocks noChangeAspect="1"/>
          </p:cNvPicPr>
          <p:nvPr/>
        </p:nvPicPr>
        <p:blipFill>
          <a:blip r:embed="rId4"/>
          <a:stretch>
            <a:fillRect/>
          </a:stretch>
        </p:blipFill>
        <p:spPr>
          <a:xfrm>
            <a:off x="4069080" y="1965850"/>
            <a:ext cx="4937760" cy="1731833"/>
          </a:xfrm>
          <a:prstGeom prst="rect">
            <a:avLst/>
          </a:prstGeom>
        </p:spPr>
      </p:pic>
      <p:pic>
        <p:nvPicPr>
          <p:cNvPr id="8" name="Picture 7"/>
          <p:cNvPicPr>
            <a:picLocks noChangeAspect="1"/>
          </p:cNvPicPr>
          <p:nvPr/>
        </p:nvPicPr>
        <p:blipFill>
          <a:blip r:embed="rId5"/>
          <a:stretch>
            <a:fillRect/>
          </a:stretch>
        </p:blipFill>
        <p:spPr>
          <a:xfrm>
            <a:off x="4160520" y="3962400"/>
            <a:ext cx="4846320" cy="839059"/>
          </a:xfrm>
          <a:prstGeom prst="rect">
            <a:avLst/>
          </a:prstGeom>
        </p:spPr>
      </p:pic>
      <p:pic>
        <p:nvPicPr>
          <p:cNvPr id="9" name="Picture 8"/>
          <p:cNvPicPr>
            <a:picLocks noChangeAspect="1"/>
          </p:cNvPicPr>
          <p:nvPr/>
        </p:nvPicPr>
        <p:blipFill>
          <a:blip r:embed="rId6"/>
          <a:stretch>
            <a:fillRect/>
          </a:stretch>
        </p:blipFill>
        <p:spPr>
          <a:xfrm>
            <a:off x="4160520" y="4801459"/>
            <a:ext cx="4663440" cy="1170119"/>
          </a:xfrm>
          <a:prstGeom prst="rect">
            <a:avLst/>
          </a:prstGeom>
        </p:spPr>
      </p:pic>
    </p:spTree>
    <p:extLst>
      <p:ext uri="{BB962C8B-B14F-4D97-AF65-F5344CB8AC3E}">
        <p14:creationId xmlns:p14="http://schemas.microsoft.com/office/powerpoint/2010/main" val="42443759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solidFill>
                  <a:srgbClr val="92D050"/>
                </a:solidFill>
              </a:rPr>
              <a:t>Key messages</a:t>
            </a:r>
          </a:p>
        </p:txBody>
      </p:sp>
      <p:sp>
        <p:nvSpPr>
          <p:cNvPr id="4" name="Slide Number Placeholder 3"/>
          <p:cNvSpPr>
            <a:spLocks noGrp="1"/>
          </p:cNvSpPr>
          <p:nvPr>
            <p:ph type="sldNum" sz="quarter" idx="4"/>
          </p:nvPr>
        </p:nvSpPr>
        <p:spPr/>
        <p:txBody>
          <a:bodyPr/>
          <a:lstStyle/>
          <a:p>
            <a:fld id="{976B6DAE-1464-4C4A-A17B-99A185F7EC64}" type="slidenum">
              <a:rPr lang="en-US" smtClean="0"/>
              <a:pPr/>
              <a:t>31</a:t>
            </a:fld>
            <a:endParaRPr lang="en-US" dirty="0"/>
          </a:p>
        </p:txBody>
      </p:sp>
      <p:pic>
        <p:nvPicPr>
          <p:cNvPr id="10" name="Picture 9"/>
          <p:cNvPicPr>
            <a:picLocks noChangeAspect="1"/>
          </p:cNvPicPr>
          <p:nvPr/>
        </p:nvPicPr>
        <p:blipFill>
          <a:blip r:embed="rId3"/>
          <a:stretch>
            <a:fillRect/>
          </a:stretch>
        </p:blipFill>
        <p:spPr>
          <a:xfrm>
            <a:off x="4391406" y="457200"/>
            <a:ext cx="4752594" cy="2828925"/>
          </a:xfrm>
          <a:prstGeom prst="rect">
            <a:avLst/>
          </a:prstGeom>
        </p:spPr>
      </p:pic>
      <p:pic>
        <p:nvPicPr>
          <p:cNvPr id="11" name="Picture 10"/>
          <p:cNvPicPr>
            <a:picLocks noChangeAspect="1"/>
          </p:cNvPicPr>
          <p:nvPr/>
        </p:nvPicPr>
        <p:blipFill>
          <a:blip r:embed="rId4"/>
          <a:stretch>
            <a:fillRect/>
          </a:stretch>
        </p:blipFill>
        <p:spPr>
          <a:xfrm>
            <a:off x="531499" y="1295400"/>
            <a:ext cx="3685566" cy="4591050"/>
          </a:xfrm>
          <a:prstGeom prst="rect">
            <a:avLst/>
          </a:prstGeom>
        </p:spPr>
      </p:pic>
      <p:pic>
        <p:nvPicPr>
          <p:cNvPr id="12" name="Picture 11"/>
          <p:cNvPicPr>
            <a:picLocks noChangeAspect="1"/>
          </p:cNvPicPr>
          <p:nvPr/>
        </p:nvPicPr>
        <p:blipFill>
          <a:blip r:embed="rId5"/>
          <a:stretch>
            <a:fillRect/>
          </a:stretch>
        </p:blipFill>
        <p:spPr>
          <a:xfrm>
            <a:off x="4532826" y="1981200"/>
            <a:ext cx="3464173" cy="3995737"/>
          </a:xfrm>
          <a:prstGeom prst="rect">
            <a:avLst/>
          </a:prstGeom>
        </p:spPr>
      </p:pic>
    </p:spTree>
    <p:extLst>
      <p:ext uri="{BB962C8B-B14F-4D97-AF65-F5344CB8AC3E}">
        <p14:creationId xmlns:p14="http://schemas.microsoft.com/office/powerpoint/2010/main" val="21317394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solidFill>
                  <a:srgbClr val="92D050"/>
                </a:solidFill>
              </a:rPr>
              <a:t>Bridging</a:t>
            </a:r>
            <a:endParaRPr lang="en-US" dirty="0">
              <a:solidFill>
                <a:srgbClr val="92D050"/>
              </a:solidFill>
            </a:endParaRPr>
          </a:p>
        </p:txBody>
      </p:sp>
      <p:sp>
        <p:nvSpPr>
          <p:cNvPr id="3" name="Text Placeholder 2"/>
          <p:cNvSpPr>
            <a:spLocks noGrp="1"/>
          </p:cNvSpPr>
          <p:nvPr>
            <p:ph type="body" sz="quarter" idx="12"/>
          </p:nvPr>
        </p:nvSpPr>
        <p:spPr>
          <a:xfrm>
            <a:off x="357158" y="1219200"/>
            <a:ext cx="8358217" cy="4352925"/>
          </a:xfrm>
        </p:spPr>
        <p:txBody>
          <a:bodyPr/>
          <a:lstStyle/>
          <a:p>
            <a:r>
              <a:rPr lang="en-US" i="1" dirty="0">
                <a:latin typeface="Helvetica" panose="020B0604020202030204" pitchFamily="34" charset="0"/>
              </a:rPr>
              <a:t>“It’s important for people to know that…”</a:t>
            </a:r>
          </a:p>
          <a:p>
            <a:r>
              <a:rPr lang="en-US" i="1" dirty="0" smtClean="0">
                <a:latin typeface="Helvetica" panose="020B0604020202030204" pitchFamily="34" charset="0"/>
              </a:rPr>
              <a:t>“</a:t>
            </a:r>
            <a:r>
              <a:rPr lang="en-US" i="1" dirty="0"/>
              <a:t>W</a:t>
            </a:r>
            <a:r>
              <a:rPr lang="en-US" i="1" dirty="0" smtClean="0"/>
              <a:t>hat </a:t>
            </a:r>
            <a:r>
              <a:rPr lang="en-US" i="1" dirty="0"/>
              <a:t>we have to look at is</a:t>
            </a:r>
            <a:r>
              <a:rPr lang="en-US" i="1" dirty="0" smtClean="0"/>
              <a:t>…”</a:t>
            </a:r>
            <a:endParaRPr lang="en-US" i="1" dirty="0">
              <a:latin typeface="Helvetica" panose="020B0604020202030204" pitchFamily="34" charset="0"/>
            </a:endParaRPr>
          </a:p>
          <a:p>
            <a:r>
              <a:rPr lang="en-US" i="1" dirty="0">
                <a:latin typeface="Helvetica" panose="020B0604020202030204" pitchFamily="34" charset="0"/>
              </a:rPr>
              <a:t>“The key point to remember is…”</a:t>
            </a:r>
          </a:p>
          <a:p>
            <a:r>
              <a:rPr lang="en-US" i="1" dirty="0" smtClean="0">
                <a:latin typeface="Helvetica" panose="020B0604020202030204" pitchFamily="34" charset="0"/>
              </a:rPr>
              <a:t>“</a:t>
            </a:r>
            <a:r>
              <a:rPr lang="en-US" i="1" dirty="0" smtClean="0"/>
              <a:t>I’d </a:t>
            </a:r>
            <a:r>
              <a:rPr lang="en-US" i="1" dirty="0"/>
              <a:t>also like to add that…”</a:t>
            </a:r>
          </a:p>
          <a:p>
            <a:r>
              <a:rPr lang="en-US" i="1" dirty="0"/>
              <a:t>“This is an important point because…”</a:t>
            </a:r>
          </a:p>
          <a:p>
            <a:r>
              <a:rPr lang="en-US" i="1" dirty="0"/>
              <a:t>“Before we continue, let me emphasize that…”</a:t>
            </a:r>
          </a:p>
          <a:p>
            <a:endParaRPr lang="en-US" i="1" dirty="0">
              <a:latin typeface="Helvetica" panose="020B0604020202030204" pitchFamily="34" charset="0"/>
            </a:endParaRPr>
          </a:p>
          <a:p>
            <a:endParaRPr lang="en-US" dirty="0"/>
          </a:p>
        </p:txBody>
      </p:sp>
      <p:sp>
        <p:nvSpPr>
          <p:cNvPr id="4" name="Slide Number Placeholder 3"/>
          <p:cNvSpPr>
            <a:spLocks noGrp="1"/>
          </p:cNvSpPr>
          <p:nvPr>
            <p:ph type="sldNum" sz="quarter" idx="4"/>
          </p:nvPr>
        </p:nvSpPr>
        <p:spPr/>
        <p:txBody>
          <a:bodyPr/>
          <a:lstStyle/>
          <a:p>
            <a:fld id="{976B6DAE-1464-4C4A-A17B-99A185F7EC64}" type="slidenum">
              <a:rPr lang="en-US" smtClean="0"/>
              <a:pPr/>
              <a:t>32</a:t>
            </a:fld>
            <a:endParaRPr lang="en-US" dirty="0"/>
          </a:p>
        </p:txBody>
      </p:sp>
    </p:spTree>
    <p:extLst>
      <p:ext uri="{BB962C8B-B14F-4D97-AF65-F5344CB8AC3E}">
        <p14:creationId xmlns:p14="http://schemas.microsoft.com/office/powerpoint/2010/main" val="10667116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a:p>
            <a:endParaRPr lang="en-US" dirty="0"/>
          </a:p>
          <a:p>
            <a:r>
              <a:rPr lang="en-US" dirty="0"/>
              <a:t>Tip #7: Brand Integration</a:t>
            </a:r>
          </a:p>
        </p:txBody>
      </p:sp>
      <p:sp>
        <p:nvSpPr>
          <p:cNvPr id="3" name="Slide Number Placeholder 2"/>
          <p:cNvSpPr>
            <a:spLocks noGrp="1"/>
          </p:cNvSpPr>
          <p:nvPr>
            <p:ph type="sldNum" sz="quarter" idx="4"/>
          </p:nvPr>
        </p:nvSpPr>
        <p:spPr/>
        <p:txBody>
          <a:bodyPr/>
          <a:lstStyle/>
          <a:p>
            <a:fld id="{976B6DAE-1464-4C4A-A17B-99A185F7EC64}" type="slidenum">
              <a:rPr lang="en-US" smtClean="0"/>
              <a:pPr/>
              <a:t>33</a:t>
            </a:fld>
            <a:endParaRPr lang="en-US" dirty="0"/>
          </a:p>
        </p:txBody>
      </p:sp>
    </p:spTree>
    <p:extLst>
      <p:ext uri="{BB962C8B-B14F-4D97-AF65-F5344CB8AC3E}">
        <p14:creationId xmlns:p14="http://schemas.microsoft.com/office/powerpoint/2010/main" val="19771809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Brand story</a:t>
            </a:r>
          </a:p>
        </p:txBody>
      </p:sp>
      <p:sp>
        <p:nvSpPr>
          <p:cNvPr id="4" name="Slide Number Placeholder 3"/>
          <p:cNvSpPr>
            <a:spLocks noGrp="1"/>
          </p:cNvSpPr>
          <p:nvPr>
            <p:ph type="sldNum" sz="quarter" idx="4"/>
          </p:nvPr>
        </p:nvSpPr>
        <p:spPr/>
        <p:txBody>
          <a:bodyPr/>
          <a:lstStyle/>
          <a:p>
            <a:fld id="{976B6DAE-1464-4C4A-A17B-99A185F7EC64}" type="slidenum">
              <a:rPr lang="en-US" smtClean="0"/>
              <a:pPr/>
              <a:t>34</a:t>
            </a:fld>
            <a:endParaRPr lang="en-US" dirty="0"/>
          </a:p>
        </p:txBody>
      </p:sp>
      <p:sp>
        <p:nvSpPr>
          <p:cNvPr id="6" name="Rectangular Callout 5"/>
          <p:cNvSpPr/>
          <p:nvPr/>
        </p:nvSpPr>
        <p:spPr>
          <a:xfrm>
            <a:off x="5067300" y="928688"/>
            <a:ext cx="2667000" cy="1143000"/>
          </a:xfrm>
          <a:prstGeom prst="wedgeRectCallou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Create</a:t>
            </a:r>
          </a:p>
        </p:txBody>
      </p:sp>
      <p:sp>
        <p:nvSpPr>
          <p:cNvPr id="7" name="Rectangular Callout 6"/>
          <p:cNvSpPr/>
          <p:nvPr/>
        </p:nvSpPr>
        <p:spPr>
          <a:xfrm>
            <a:off x="776258" y="1262051"/>
            <a:ext cx="3429000" cy="1146048"/>
          </a:xfrm>
          <a:prstGeom prst="wedgeRectCallou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Innovative</a:t>
            </a:r>
          </a:p>
        </p:txBody>
      </p:sp>
      <p:sp>
        <p:nvSpPr>
          <p:cNvPr id="10" name="Rectangular Callout 9"/>
          <p:cNvSpPr/>
          <p:nvPr/>
        </p:nvSpPr>
        <p:spPr>
          <a:xfrm>
            <a:off x="114690" y="2719594"/>
            <a:ext cx="2852004" cy="993648"/>
          </a:xfrm>
          <a:prstGeom prst="wedgeRectCallo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Discover </a:t>
            </a:r>
          </a:p>
        </p:txBody>
      </p:sp>
      <p:sp>
        <p:nvSpPr>
          <p:cNvPr id="13" name="Rectangular Callout 12"/>
          <p:cNvSpPr/>
          <p:nvPr/>
        </p:nvSpPr>
        <p:spPr>
          <a:xfrm>
            <a:off x="3238902" y="3760649"/>
            <a:ext cx="3505200" cy="1140410"/>
          </a:xfrm>
          <a:prstGeom prst="wedgeRectCallou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Gathering place</a:t>
            </a:r>
          </a:p>
        </p:txBody>
      </p:sp>
      <p:sp>
        <p:nvSpPr>
          <p:cNvPr id="14" name="Rectangular Callout 13"/>
          <p:cNvSpPr/>
          <p:nvPr/>
        </p:nvSpPr>
        <p:spPr>
          <a:xfrm>
            <a:off x="4522396" y="2504492"/>
            <a:ext cx="4012421" cy="1219200"/>
          </a:xfrm>
          <a:prstGeom prst="wedgeRectCallou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Idea champions </a:t>
            </a:r>
          </a:p>
        </p:txBody>
      </p:sp>
      <p:sp>
        <p:nvSpPr>
          <p:cNvPr id="15" name="Rectangular Callout 14"/>
          <p:cNvSpPr/>
          <p:nvPr/>
        </p:nvSpPr>
        <p:spPr>
          <a:xfrm>
            <a:off x="0" y="4389634"/>
            <a:ext cx="3200400" cy="993648"/>
          </a:xfrm>
          <a:prstGeom prst="wedgeRectCallou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We share.</a:t>
            </a:r>
          </a:p>
        </p:txBody>
      </p:sp>
      <p:sp>
        <p:nvSpPr>
          <p:cNvPr id="16" name="Rectangular Callout 15"/>
          <p:cNvSpPr/>
          <p:nvPr/>
        </p:nvSpPr>
        <p:spPr>
          <a:xfrm>
            <a:off x="2394339" y="3293616"/>
            <a:ext cx="1612121" cy="612648"/>
          </a:xfrm>
          <a:prstGeom prst="wedgeRectCallou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Learn</a:t>
            </a:r>
          </a:p>
        </p:txBody>
      </p:sp>
      <p:sp>
        <p:nvSpPr>
          <p:cNvPr id="17" name="Rectangular Callout 16"/>
          <p:cNvSpPr/>
          <p:nvPr/>
        </p:nvSpPr>
        <p:spPr>
          <a:xfrm>
            <a:off x="3759416" y="1955941"/>
            <a:ext cx="1917324" cy="705523"/>
          </a:xfrm>
          <a:prstGeom prst="wedgeRectCallou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Freedom</a:t>
            </a:r>
          </a:p>
        </p:txBody>
      </p:sp>
      <p:sp>
        <p:nvSpPr>
          <p:cNvPr id="18" name="Rectangular Callout 17"/>
          <p:cNvSpPr/>
          <p:nvPr/>
        </p:nvSpPr>
        <p:spPr>
          <a:xfrm>
            <a:off x="5067300" y="4960288"/>
            <a:ext cx="3631033" cy="880625"/>
          </a:xfrm>
          <a:prstGeom prst="wedgeRectCallo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Customer experience </a:t>
            </a:r>
          </a:p>
        </p:txBody>
      </p:sp>
      <p:sp>
        <p:nvSpPr>
          <p:cNvPr id="19" name="Rectangular Callout 18"/>
          <p:cNvSpPr/>
          <p:nvPr/>
        </p:nvSpPr>
        <p:spPr>
          <a:xfrm>
            <a:off x="3581399" y="5189744"/>
            <a:ext cx="1303697" cy="612648"/>
          </a:xfrm>
          <a:prstGeom prst="wedgeRectCallou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FUN</a:t>
            </a:r>
          </a:p>
        </p:txBody>
      </p:sp>
    </p:spTree>
    <p:extLst>
      <p:ext uri="{BB962C8B-B14F-4D97-AF65-F5344CB8AC3E}">
        <p14:creationId xmlns:p14="http://schemas.microsoft.com/office/powerpoint/2010/main" val="4084232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a:p>
            <a:endParaRPr lang="en-US" dirty="0"/>
          </a:p>
          <a:p>
            <a:r>
              <a:rPr lang="en-US" dirty="0"/>
              <a:t>Tip #8: Media Kits</a:t>
            </a:r>
          </a:p>
        </p:txBody>
      </p:sp>
      <p:sp>
        <p:nvSpPr>
          <p:cNvPr id="3" name="Slide Number Placeholder 2"/>
          <p:cNvSpPr>
            <a:spLocks noGrp="1"/>
          </p:cNvSpPr>
          <p:nvPr>
            <p:ph type="sldNum" sz="quarter" idx="4"/>
          </p:nvPr>
        </p:nvSpPr>
        <p:spPr/>
        <p:txBody>
          <a:bodyPr/>
          <a:lstStyle/>
          <a:p>
            <a:fld id="{976B6DAE-1464-4C4A-A17B-99A185F7EC64}" type="slidenum">
              <a:rPr lang="en-US" smtClean="0"/>
              <a:pPr/>
              <a:t>35</a:t>
            </a:fld>
            <a:endParaRPr lang="en-US" dirty="0"/>
          </a:p>
        </p:txBody>
      </p:sp>
    </p:spTree>
    <p:extLst>
      <p:ext uri="{BB962C8B-B14F-4D97-AF65-F5344CB8AC3E}">
        <p14:creationId xmlns:p14="http://schemas.microsoft.com/office/powerpoint/2010/main" val="8945576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What’s in a media kit?</a:t>
            </a:r>
          </a:p>
        </p:txBody>
      </p:sp>
      <p:sp>
        <p:nvSpPr>
          <p:cNvPr id="4" name="Slide Number Placeholder 3"/>
          <p:cNvSpPr>
            <a:spLocks noGrp="1"/>
          </p:cNvSpPr>
          <p:nvPr>
            <p:ph type="sldNum" sz="quarter" idx="4"/>
          </p:nvPr>
        </p:nvSpPr>
        <p:spPr/>
        <p:txBody>
          <a:bodyPr/>
          <a:lstStyle/>
          <a:p>
            <a:fld id="{976B6DAE-1464-4C4A-A17B-99A185F7EC64}" type="slidenum">
              <a:rPr lang="en-US" smtClean="0"/>
              <a:pPr/>
              <a:t>36</a:t>
            </a:fld>
            <a:endParaRPr lang="en-US" dirty="0"/>
          </a:p>
        </p:txBody>
      </p:sp>
      <p:pic>
        <p:nvPicPr>
          <p:cNvPr id="3" name="Picture 2"/>
          <p:cNvPicPr>
            <a:picLocks noChangeAspect="1"/>
          </p:cNvPicPr>
          <p:nvPr/>
        </p:nvPicPr>
        <p:blipFill>
          <a:blip r:embed="rId3"/>
          <a:stretch>
            <a:fillRect/>
          </a:stretch>
        </p:blipFill>
        <p:spPr>
          <a:xfrm>
            <a:off x="357158" y="1295400"/>
            <a:ext cx="3335744" cy="4229100"/>
          </a:xfrm>
          <a:prstGeom prst="rect">
            <a:avLst/>
          </a:prstGeom>
        </p:spPr>
      </p:pic>
      <p:pic>
        <p:nvPicPr>
          <p:cNvPr id="6" name="Picture 5"/>
          <p:cNvPicPr>
            <a:picLocks noChangeAspect="1"/>
          </p:cNvPicPr>
          <p:nvPr/>
        </p:nvPicPr>
        <p:blipFill rotWithShape="1">
          <a:blip r:embed="rId4"/>
          <a:srcRect l="8640" t="2083" r="1719" b="4168"/>
          <a:stretch/>
        </p:blipFill>
        <p:spPr>
          <a:xfrm>
            <a:off x="5243830" y="1390650"/>
            <a:ext cx="3900170" cy="2114550"/>
          </a:xfrm>
          <a:prstGeom prst="rect">
            <a:avLst/>
          </a:prstGeom>
        </p:spPr>
      </p:pic>
      <p:pic>
        <p:nvPicPr>
          <p:cNvPr id="11" name="Picture 10"/>
          <p:cNvPicPr>
            <a:picLocks noChangeAspect="1"/>
          </p:cNvPicPr>
          <p:nvPr/>
        </p:nvPicPr>
        <p:blipFill>
          <a:blip r:embed="rId5"/>
          <a:stretch>
            <a:fillRect/>
          </a:stretch>
        </p:blipFill>
        <p:spPr>
          <a:xfrm>
            <a:off x="2727477" y="3505200"/>
            <a:ext cx="6416523" cy="2600529"/>
          </a:xfrm>
          <a:prstGeom prst="rect">
            <a:avLst/>
          </a:prstGeom>
        </p:spPr>
      </p:pic>
    </p:spTree>
    <p:extLst>
      <p:ext uri="{BB962C8B-B14F-4D97-AF65-F5344CB8AC3E}">
        <p14:creationId xmlns:p14="http://schemas.microsoft.com/office/powerpoint/2010/main" val="15343971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What’s in a media kit?</a:t>
            </a:r>
          </a:p>
        </p:txBody>
      </p:sp>
      <p:sp>
        <p:nvSpPr>
          <p:cNvPr id="4" name="Slide Number Placeholder 3"/>
          <p:cNvSpPr>
            <a:spLocks noGrp="1"/>
          </p:cNvSpPr>
          <p:nvPr>
            <p:ph type="sldNum" sz="quarter" idx="4"/>
          </p:nvPr>
        </p:nvSpPr>
        <p:spPr/>
        <p:txBody>
          <a:bodyPr/>
          <a:lstStyle/>
          <a:p>
            <a:fld id="{976B6DAE-1464-4C4A-A17B-99A185F7EC64}" type="slidenum">
              <a:rPr lang="en-US" smtClean="0"/>
              <a:pPr/>
              <a:t>37</a:t>
            </a:fld>
            <a:endParaRPr lang="en-US" dirty="0"/>
          </a:p>
        </p:txBody>
      </p:sp>
      <p:pic>
        <p:nvPicPr>
          <p:cNvPr id="12" name="Picture 11"/>
          <p:cNvPicPr>
            <a:picLocks noChangeAspect="1"/>
          </p:cNvPicPr>
          <p:nvPr/>
        </p:nvPicPr>
        <p:blipFill>
          <a:blip r:embed="rId3"/>
          <a:stretch>
            <a:fillRect/>
          </a:stretch>
        </p:blipFill>
        <p:spPr>
          <a:xfrm>
            <a:off x="0" y="1676400"/>
            <a:ext cx="4495858" cy="3017520"/>
          </a:xfrm>
          <a:prstGeom prst="rect">
            <a:avLst/>
          </a:prstGeom>
        </p:spPr>
      </p:pic>
      <p:pic>
        <p:nvPicPr>
          <p:cNvPr id="13" name="Picture 12"/>
          <p:cNvPicPr>
            <a:picLocks noChangeAspect="1"/>
          </p:cNvPicPr>
          <p:nvPr/>
        </p:nvPicPr>
        <p:blipFill>
          <a:blip r:embed="rId4"/>
          <a:stretch>
            <a:fillRect/>
          </a:stretch>
        </p:blipFill>
        <p:spPr>
          <a:xfrm>
            <a:off x="4536251" y="1676400"/>
            <a:ext cx="4572000" cy="3031569"/>
          </a:xfrm>
          <a:prstGeom prst="rect">
            <a:avLst/>
          </a:prstGeom>
        </p:spPr>
      </p:pic>
    </p:spTree>
    <p:extLst>
      <p:ext uri="{BB962C8B-B14F-4D97-AF65-F5344CB8AC3E}">
        <p14:creationId xmlns:p14="http://schemas.microsoft.com/office/powerpoint/2010/main" val="20703781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What’s in a media kit?</a:t>
            </a:r>
          </a:p>
        </p:txBody>
      </p:sp>
      <p:pic>
        <p:nvPicPr>
          <p:cNvPr id="5" name="Picture 4"/>
          <p:cNvPicPr>
            <a:picLocks noChangeAspect="1"/>
          </p:cNvPicPr>
          <p:nvPr/>
        </p:nvPicPr>
        <p:blipFill>
          <a:blip r:embed="rId3"/>
          <a:stretch>
            <a:fillRect/>
          </a:stretch>
        </p:blipFill>
        <p:spPr>
          <a:xfrm>
            <a:off x="124096" y="1219200"/>
            <a:ext cx="3600450" cy="4143375"/>
          </a:xfrm>
          <a:prstGeom prst="rect">
            <a:avLst/>
          </a:prstGeom>
        </p:spPr>
      </p:pic>
      <p:sp>
        <p:nvSpPr>
          <p:cNvPr id="4" name="Slide Number Placeholder 3"/>
          <p:cNvSpPr>
            <a:spLocks noGrp="1"/>
          </p:cNvSpPr>
          <p:nvPr>
            <p:ph type="sldNum" sz="quarter" idx="4"/>
          </p:nvPr>
        </p:nvSpPr>
        <p:spPr/>
        <p:txBody>
          <a:bodyPr/>
          <a:lstStyle/>
          <a:p>
            <a:fld id="{976B6DAE-1464-4C4A-A17B-99A185F7EC64}" type="slidenum">
              <a:rPr lang="en-US" smtClean="0"/>
              <a:pPr/>
              <a:t>38</a:t>
            </a:fld>
            <a:endParaRPr lang="en-US" dirty="0"/>
          </a:p>
        </p:txBody>
      </p:sp>
      <p:pic>
        <p:nvPicPr>
          <p:cNvPr id="7" name="Picture 6"/>
          <p:cNvPicPr>
            <a:picLocks noChangeAspect="1"/>
          </p:cNvPicPr>
          <p:nvPr/>
        </p:nvPicPr>
        <p:blipFill>
          <a:blip r:embed="rId4"/>
          <a:stretch>
            <a:fillRect/>
          </a:stretch>
        </p:blipFill>
        <p:spPr>
          <a:xfrm>
            <a:off x="3985316" y="1269938"/>
            <a:ext cx="3558483" cy="699355"/>
          </a:xfrm>
          <a:prstGeom prst="rect">
            <a:avLst/>
          </a:prstGeom>
        </p:spPr>
      </p:pic>
      <p:pic>
        <p:nvPicPr>
          <p:cNvPr id="8" name="Picture 7"/>
          <p:cNvPicPr>
            <a:picLocks noChangeAspect="1"/>
          </p:cNvPicPr>
          <p:nvPr/>
        </p:nvPicPr>
        <p:blipFill>
          <a:blip r:embed="rId5"/>
          <a:stretch>
            <a:fillRect/>
          </a:stretch>
        </p:blipFill>
        <p:spPr>
          <a:xfrm>
            <a:off x="3935212" y="2203846"/>
            <a:ext cx="2775890" cy="1547813"/>
          </a:xfrm>
          <a:prstGeom prst="rect">
            <a:avLst/>
          </a:prstGeom>
        </p:spPr>
      </p:pic>
      <p:pic>
        <p:nvPicPr>
          <p:cNvPr id="9" name="Picture 8"/>
          <p:cNvPicPr>
            <a:picLocks noChangeAspect="1"/>
          </p:cNvPicPr>
          <p:nvPr/>
        </p:nvPicPr>
        <p:blipFill>
          <a:blip r:embed="rId6"/>
          <a:stretch>
            <a:fillRect/>
          </a:stretch>
        </p:blipFill>
        <p:spPr>
          <a:xfrm>
            <a:off x="3899794" y="3814762"/>
            <a:ext cx="2873914" cy="2033588"/>
          </a:xfrm>
          <a:prstGeom prst="rect">
            <a:avLst/>
          </a:prstGeom>
        </p:spPr>
      </p:pic>
      <p:pic>
        <p:nvPicPr>
          <p:cNvPr id="10" name="Picture 9"/>
          <p:cNvPicPr>
            <a:picLocks noChangeAspect="1"/>
          </p:cNvPicPr>
          <p:nvPr/>
        </p:nvPicPr>
        <p:blipFill>
          <a:blip r:embed="rId7"/>
          <a:stretch>
            <a:fillRect/>
          </a:stretch>
        </p:blipFill>
        <p:spPr>
          <a:xfrm>
            <a:off x="6921768" y="2033587"/>
            <a:ext cx="2143125" cy="3562350"/>
          </a:xfrm>
          <a:prstGeom prst="rect">
            <a:avLst/>
          </a:prstGeom>
        </p:spPr>
      </p:pic>
    </p:spTree>
    <p:extLst>
      <p:ext uri="{BB962C8B-B14F-4D97-AF65-F5344CB8AC3E}">
        <p14:creationId xmlns:p14="http://schemas.microsoft.com/office/powerpoint/2010/main" val="6648985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a:p>
            <a:endParaRPr lang="en-US" dirty="0"/>
          </a:p>
          <a:p>
            <a:r>
              <a:rPr lang="en-US" dirty="0"/>
              <a:t>Tip #9 : Track Media Coverage</a:t>
            </a:r>
          </a:p>
        </p:txBody>
      </p:sp>
      <p:sp>
        <p:nvSpPr>
          <p:cNvPr id="3" name="Slide Number Placeholder 2"/>
          <p:cNvSpPr>
            <a:spLocks noGrp="1"/>
          </p:cNvSpPr>
          <p:nvPr>
            <p:ph type="sldNum" sz="quarter" idx="4"/>
          </p:nvPr>
        </p:nvSpPr>
        <p:spPr/>
        <p:txBody>
          <a:bodyPr/>
          <a:lstStyle/>
          <a:p>
            <a:fld id="{976B6DAE-1464-4C4A-A17B-99A185F7EC64}" type="slidenum">
              <a:rPr lang="en-US" smtClean="0">
                <a:solidFill>
                  <a:srgbClr val="FFFFFF"/>
                </a:solidFill>
              </a:rPr>
              <a:pPr/>
              <a:t>39</a:t>
            </a:fld>
            <a:endParaRPr lang="en-US" dirty="0">
              <a:solidFill>
                <a:srgbClr val="FFFFFF"/>
              </a:solidFill>
            </a:endParaRPr>
          </a:p>
        </p:txBody>
      </p:sp>
    </p:spTree>
    <p:extLst>
      <p:ext uri="{BB962C8B-B14F-4D97-AF65-F5344CB8AC3E}">
        <p14:creationId xmlns:p14="http://schemas.microsoft.com/office/powerpoint/2010/main" val="42794778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78621" y="217392"/>
            <a:ext cx="8358187" cy="1143000"/>
          </a:xfrm>
        </p:spPr>
        <p:txBody>
          <a:bodyPr>
            <a:normAutofit/>
          </a:bodyPr>
          <a:lstStyle/>
          <a:p>
            <a:r>
              <a:rPr lang="en-CA" sz="4800" dirty="0">
                <a:solidFill>
                  <a:srgbClr val="67C143"/>
                </a:solidFill>
              </a:rPr>
              <a:t>Build Relationships</a:t>
            </a:r>
          </a:p>
          <a:p>
            <a:endParaRPr lang="en-CA" dirty="0">
              <a:solidFill>
                <a:srgbClr val="67C143"/>
              </a:solidFill>
            </a:endParaRPr>
          </a:p>
        </p:txBody>
      </p:sp>
      <p:sp>
        <p:nvSpPr>
          <p:cNvPr id="4" name="Slide Number Placeholder 3"/>
          <p:cNvSpPr>
            <a:spLocks noGrp="1"/>
          </p:cNvSpPr>
          <p:nvPr>
            <p:ph type="sldNum" sz="quarter" idx="4"/>
          </p:nvPr>
        </p:nvSpPr>
        <p:spPr/>
        <p:txBody>
          <a:bodyPr/>
          <a:lstStyle/>
          <a:p>
            <a:fld id="{976B6DAE-1464-4C4A-A17B-99A185F7EC64}" type="slidenum">
              <a:rPr lang="en-US" smtClean="0">
                <a:solidFill>
                  <a:srgbClr val="FFFFFF"/>
                </a:solidFill>
              </a:rPr>
              <a:pPr/>
              <a:t>4</a:t>
            </a:fld>
            <a:endParaRPr lang="en-US" dirty="0">
              <a:solidFill>
                <a:srgbClr val="FFFFFF"/>
              </a:solidFill>
            </a:endParaRPr>
          </a:p>
        </p:txBody>
      </p:sp>
      <p:sp>
        <p:nvSpPr>
          <p:cNvPr id="3" name="TextBox 2"/>
          <p:cNvSpPr txBox="1"/>
          <p:nvPr/>
        </p:nvSpPr>
        <p:spPr>
          <a:xfrm>
            <a:off x="609600" y="1219200"/>
            <a:ext cx="6477000" cy="1569660"/>
          </a:xfrm>
          <a:prstGeom prst="rect">
            <a:avLst/>
          </a:prstGeom>
          <a:noFill/>
        </p:spPr>
        <p:txBody>
          <a:bodyPr wrap="square" rtlCol="0">
            <a:spAutoFit/>
          </a:bodyPr>
          <a:lstStyle/>
          <a:p>
            <a:pPr marL="514350" indent="-514350">
              <a:buFont typeface="Arial" panose="020B0604020202020204" pitchFamily="34" charset="0"/>
              <a:buChar char="•"/>
            </a:pPr>
            <a:r>
              <a:rPr lang="en-US" sz="3200" b="1" dirty="0"/>
              <a:t>What </a:t>
            </a:r>
            <a:r>
              <a:rPr lang="en-US" sz="3200" b="1" dirty="0" smtClean="0"/>
              <a:t>are they interested in?</a:t>
            </a:r>
            <a:endParaRPr lang="en-US" sz="3200" b="1" dirty="0"/>
          </a:p>
          <a:p>
            <a:pPr marL="514350" indent="-514350">
              <a:buFont typeface="Arial" panose="020B0604020202020204" pitchFamily="34" charset="0"/>
              <a:buChar char="•"/>
            </a:pPr>
            <a:r>
              <a:rPr lang="en-US" sz="3200" b="1" dirty="0" smtClean="0"/>
              <a:t>Build a media list</a:t>
            </a:r>
            <a:endParaRPr lang="en-US" sz="3200" b="1" dirty="0"/>
          </a:p>
          <a:p>
            <a:pPr marL="514350" indent="-514350">
              <a:buFont typeface="Arial" panose="020B0604020202020204" pitchFamily="34" charset="0"/>
              <a:buChar char="•"/>
            </a:pPr>
            <a:r>
              <a:rPr lang="en-US" sz="3200" b="1" dirty="0"/>
              <a:t>Be a resource</a:t>
            </a:r>
          </a:p>
        </p:txBody>
      </p:sp>
    </p:spTree>
    <p:extLst>
      <p:ext uri="{BB962C8B-B14F-4D97-AF65-F5344CB8AC3E}">
        <p14:creationId xmlns:p14="http://schemas.microsoft.com/office/powerpoint/2010/main" val="23427397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28600" y="213673"/>
            <a:ext cx="8358187" cy="1143000"/>
          </a:xfrm>
        </p:spPr>
        <p:txBody>
          <a:bodyPr/>
          <a:lstStyle/>
          <a:p>
            <a:r>
              <a:rPr lang="en-US" dirty="0">
                <a:solidFill>
                  <a:srgbClr val="00B0F0"/>
                </a:solidFill>
              </a:rPr>
              <a:t>Track media coverage</a:t>
            </a:r>
          </a:p>
        </p:txBody>
      </p:sp>
      <p:sp>
        <p:nvSpPr>
          <p:cNvPr id="4" name="Slide Number Placeholder 3"/>
          <p:cNvSpPr>
            <a:spLocks noGrp="1"/>
          </p:cNvSpPr>
          <p:nvPr>
            <p:ph type="sldNum" sz="quarter" idx="4"/>
          </p:nvPr>
        </p:nvSpPr>
        <p:spPr/>
        <p:txBody>
          <a:bodyPr/>
          <a:lstStyle/>
          <a:p>
            <a:fld id="{976B6DAE-1464-4C4A-A17B-99A185F7EC64}" type="slidenum">
              <a:rPr lang="en-US" smtClean="0">
                <a:solidFill>
                  <a:srgbClr val="FFFFFF"/>
                </a:solidFill>
              </a:rPr>
              <a:pPr/>
              <a:t>40</a:t>
            </a:fld>
            <a:endParaRPr lang="en-US" dirty="0">
              <a:solidFill>
                <a:srgbClr val="FFFFFF"/>
              </a:solidFill>
            </a:endParaRPr>
          </a:p>
        </p:txBody>
      </p:sp>
      <p:pic>
        <p:nvPicPr>
          <p:cNvPr id="5" name="Picture 4"/>
          <p:cNvPicPr>
            <a:picLocks noChangeAspect="1"/>
          </p:cNvPicPr>
          <p:nvPr/>
        </p:nvPicPr>
        <p:blipFill>
          <a:blip r:embed="rId3"/>
          <a:stretch>
            <a:fillRect/>
          </a:stretch>
        </p:blipFill>
        <p:spPr>
          <a:xfrm>
            <a:off x="307801" y="1176634"/>
            <a:ext cx="4324350" cy="409575"/>
          </a:xfrm>
          <a:prstGeom prst="rect">
            <a:avLst/>
          </a:prstGeom>
        </p:spPr>
      </p:pic>
      <p:pic>
        <p:nvPicPr>
          <p:cNvPr id="6" name="Picture 5"/>
          <p:cNvPicPr>
            <a:picLocks noChangeAspect="1"/>
          </p:cNvPicPr>
          <p:nvPr/>
        </p:nvPicPr>
        <p:blipFill>
          <a:blip r:embed="rId4"/>
          <a:stretch>
            <a:fillRect/>
          </a:stretch>
        </p:blipFill>
        <p:spPr>
          <a:xfrm>
            <a:off x="307801" y="1536712"/>
            <a:ext cx="4168588" cy="4572000"/>
          </a:xfrm>
          <a:prstGeom prst="rect">
            <a:avLst/>
          </a:prstGeom>
        </p:spPr>
      </p:pic>
      <p:pic>
        <p:nvPicPr>
          <p:cNvPr id="7" name="Picture 6"/>
          <p:cNvPicPr>
            <a:picLocks noChangeAspect="1"/>
          </p:cNvPicPr>
          <p:nvPr/>
        </p:nvPicPr>
        <p:blipFill>
          <a:blip r:embed="rId5"/>
          <a:stretch>
            <a:fillRect/>
          </a:stretch>
        </p:blipFill>
        <p:spPr>
          <a:xfrm>
            <a:off x="4724400" y="1176634"/>
            <a:ext cx="4127326" cy="4822840"/>
          </a:xfrm>
          <a:prstGeom prst="rect">
            <a:avLst/>
          </a:prstGeom>
        </p:spPr>
      </p:pic>
    </p:spTree>
    <p:extLst>
      <p:ext uri="{BB962C8B-B14F-4D97-AF65-F5344CB8AC3E}">
        <p14:creationId xmlns:p14="http://schemas.microsoft.com/office/powerpoint/2010/main" val="27647305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28600" y="213673"/>
            <a:ext cx="8358187" cy="1143000"/>
          </a:xfrm>
        </p:spPr>
        <p:txBody>
          <a:bodyPr/>
          <a:lstStyle/>
          <a:p>
            <a:r>
              <a:rPr lang="en-US" dirty="0">
                <a:solidFill>
                  <a:srgbClr val="00B0F0"/>
                </a:solidFill>
              </a:rPr>
              <a:t>Track media coverage</a:t>
            </a:r>
          </a:p>
        </p:txBody>
      </p:sp>
      <p:sp>
        <p:nvSpPr>
          <p:cNvPr id="4" name="Slide Number Placeholder 3"/>
          <p:cNvSpPr>
            <a:spLocks noGrp="1"/>
          </p:cNvSpPr>
          <p:nvPr>
            <p:ph type="sldNum" sz="quarter" idx="4"/>
          </p:nvPr>
        </p:nvSpPr>
        <p:spPr/>
        <p:txBody>
          <a:bodyPr/>
          <a:lstStyle/>
          <a:p>
            <a:fld id="{976B6DAE-1464-4C4A-A17B-99A185F7EC64}" type="slidenum">
              <a:rPr lang="en-US" smtClean="0">
                <a:solidFill>
                  <a:srgbClr val="FFFFFF"/>
                </a:solidFill>
              </a:rPr>
              <a:pPr/>
              <a:t>41</a:t>
            </a:fld>
            <a:endParaRPr lang="en-US" dirty="0">
              <a:solidFill>
                <a:srgbClr val="FFFFFF"/>
              </a:solidFill>
            </a:endParaRPr>
          </a:p>
        </p:txBody>
      </p:sp>
      <p:pic>
        <p:nvPicPr>
          <p:cNvPr id="8" name="Picture 7"/>
          <p:cNvPicPr>
            <a:picLocks noChangeAspect="1"/>
          </p:cNvPicPr>
          <p:nvPr/>
        </p:nvPicPr>
        <p:blipFill>
          <a:blip r:embed="rId3"/>
          <a:stretch>
            <a:fillRect/>
          </a:stretch>
        </p:blipFill>
        <p:spPr>
          <a:xfrm>
            <a:off x="2362200" y="1066800"/>
            <a:ext cx="4302035" cy="1828800"/>
          </a:xfrm>
          <a:prstGeom prst="rect">
            <a:avLst/>
          </a:prstGeom>
        </p:spPr>
      </p:pic>
      <p:pic>
        <p:nvPicPr>
          <p:cNvPr id="9" name="Picture 8"/>
          <p:cNvPicPr>
            <a:picLocks noChangeAspect="1"/>
          </p:cNvPicPr>
          <p:nvPr/>
        </p:nvPicPr>
        <p:blipFill>
          <a:blip r:embed="rId4"/>
          <a:stretch>
            <a:fillRect/>
          </a:stretch>
        </p:blipFill>
        <p:spPr>
          <a:xfrm>
            <a:off x="2362200" y="3352800"/>
            <a:ext cx="4253448" cy="2315385"/>
          </a:xfrm>
          <a:prstGeom prst="rect">
            <a:avLst/>
          </a:prstGeom>
        </p:spPr>
      </p:pic>
    </p:spTree>
    <p:extLst>
      <p:ext uri="{BB962C8B-B14F-4D97-AF65-F5344CB8AC3E}">
        <p14:creationId xmlns:p14="http://schemas.microsoft.com/office/powerpoint/2010/main" val="26622527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a:p>
            <a:endParaRPr lang="en-US" dirty="0"/>
          </a:p>
          <a:p>
            <a:r>
              <a:rPr lang="en-US" dirty="0"/>
              <a:t>Tip #10: Develop an Online Media Room</a:t>
            </a:r>
          </a:p>
        </p:txBody>
      </p:sp>
      <p:sp>
        <p:nvSpPr>
          <p:cNvPr id="3" name="Slide Number Placeholder 2"/>
          <p:cNvSpPr>
            <a:spLocks noGrp="1"/>
          </p:cNvSpPr>
          <p:nvPr>
            <p:ph type="sldNum" sz="quarter" idx="4"/>
          </p:nvPr>
        </p:nvSpPr>
        <p:spPr/>
        <p:txBody>
          <a:bodyPr/>
          <a:lstStyle/>
          <a:p>
            <a:fld id="{976B6DAE-1464-4C4A-A17B-99A185F7EC64}" type="slidenum">
              <a:rPr lang="en-US" smtClean="0"/>
              <a:pPr/>
              <a:t>42</a:t>
            </a:fld>
            <a:endParaRPr lang="en-US" dirty="0"/>
          </a:p>
        </p:txBody>
      </p:sp>
    </p:spTree>
    <p:extLst>
      <p:ext uri="{BB962C8B-B14F-4D97-AF65-F5344CB8AC3E}">
        <p14:creationId xmlns:p14="http://schemas.microsoft.com/office/powerpoint/2010/main" val="27785983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Online Media Room</a:t>
            </a:r>
          </a:p>
        </p:txBody>
      </p:sp>
      <p:sp>
        <p:nvSpPr>
          <p:cNvPr id="4" name="Slide Number Placeholder 3"/>
          <p:cNvSpPr>
            <a:spLocks noGrp="1"/>
          </p:cNvSpPr>
          <p:nvPr>
            <p:ph type="sldNum" sz="quarter" idx="4"/>
          </p:nvPr>
        </p:nvSpPr>
        <p:spPr/>
        <p:txBody>
          <a:bodyPr/>
          <a:lstStyle/>
          <a:p>
            <a:fld id="{976B6DAE-1464-4C4A-A17B-99A185F7EC64}" type="slidenum">
              <a:rPr lang="en-US" smtClean="0"/>
              <a:pPr/>
              <a:t>43</a:t>
            </a:fld>
            <a:endParaRPr lang="en-US" dirty="0"/>
          </a:p>
        </p:txBody>
      </p:sp>
      <p:sp>
        <p:nvSpPr>
          <p:cNvPr id="3" name="TextBox 2"/>
          <p:cNvSpPr txBox="1"/>
          <p:nvPr/>
        </p:nvSpPr>
        <p:spPr>
          <a:xfrm>
            <a:off x="609600" y="1371600"/>
            <a:ext cx="7086600" cy="3046988"/>
          </a:xfrm>
          <a:prstGeom prst="rect">
            <a:avLst/>
          </a:prstGeom>
          <a:noFill/>
        </p:spPr>
        <p:txBody>
          <a:bodyPr wrap="square" rtlCol="0">
            <a:spAutoFit/>
          </a:bodyPr>
          <a:lstStyle/>
          <a:p>
            <a:pPr marL="457200" indent="-457200">
              <a:buFont typeface="Arial" panose="020B0604020202020204" pitchFamily="34" charset="0"/>
              <a:buChar char="•"/>
            </a:pPr>
            <a:r>
              <a:rPr lang="en-US" sz="3200" b="1" dirty="0" smtClean="0">
                <a:solidFill>
                  <a:schemeClr val="tx2"/>
                </a:solidFill>
              </a:rPr>
              <a:t>One-stop </a:t>
            </a:r>
            <a:r>
              <a:rPr lang="en-US" sz="3200" b="1" dirty="0">
                <a:solidFill>
                  <a:schemeClr val="tx2"/>
                </a:solidFill>
              </a:rPr>
              <a:t>shop for library </a:t>
            </a:r>
            <a:r>
              <a:rPr lang="en-US" sz="3200" b="1" dirty="0" smtClean="0">
                <a:solidFill>
                  <a:schemeClr val="tx2"/>
                </a:solidFill>
              </a:rPr>
              <a:t>information</a:t>
            </a:r>
            <a:endParaRPr lang="en-US" sz="3200" b="1" dirty="0">
              <a:solidFill>
                <a:schemeClr val="tx2"/>
              </a:solidFill>
            </a:endParaRPr>
          </a:p>
          <a:p>
            <a:pPr marL="457200" indent="-457200">
              <a:buFont typeface="Arial" panose="020B0604020202020204" pitchFamily="34" charset="0"/>
              <a:buChar char="•"/>
            </a:pPr>
            <a:r>
              <a:rPr lang="en-US" sz="3200" b="1" dirty="0" smtClean="0">
                <a:solidFill>
                  <a:schemeClr val="tx2"/>
                </a:solidFill>
              </a:rPr>
              <a:t>Boosts credibility</a:t>
            </a:r>
            <a:endParaRPr lang="en-US" sz="3200" b="1" dirty="0">
              <a:solidFill>
                <a:schemeClr val="tx2"/>
              </a:solidFill>
            </a:endParaRPr>
          </a:p>
          <a:p>
            <a:pPr marL="457200" indent="-457200">
              <a:buFont typeface="Arial" panose="020B0604020202020204" pitchFamily="34" charset="0"/>
              <a:buChar char="•"/>
            </a:pPr>
            <a:r>
              <a:rPr lang="en-US" sz="3200" b="1" dirty="0">
                <a:solidFill>
                  <a:schemeClr val="tx2"/>
                </a:solidFill>
              </a:rPr>
              <a:t>Branding benefits</a:t>
            </a:r>
          </a:p>
          <a:p>
            <a:endParaRPr lang="en-US" sz="3200" b="1" dirty="0">
              <a:solidFill>
                <a:schemeClr val="tx2"/>
              </a:solidFill>
            </a:endParaRPr>
          </a:p>
          <a:p>
            <a:pPr marL="457200" indent="-457200">
              <a:buFont typeface="Arial" panose="020B0604020202020204" pitchFamily="34" charset="0"/>
              <a:buChar char="•"/>
            </a:pPr>
            <a:endParaRPr lang="en-US" sz="3200" b="1" dirty="0">
              <a:solidFill>
                <a:schemeClr val="tx2"/>
              </a:solidFill>
            </a:endParaRPr>
          </a:p>
        </p:txBody>
      </p:sp>
    </p:spTree>
    <p:extLst>
      <p:ext uri="{BB962C8B-B14F-4D97-AF65-F5344CB8AC3E}">
        <p14:creationId xmlns:p14="http://schemas.microsoft.com/office/powerpoint/2010/main" val="24063436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Online Media Room</a:t>
            </a:r>
          </a:p>
        </p:txBody>
      </p:sp>
      <p:sp>
        <p:nvSpPr>
          <p:cNvPr id="4" name="Slide Number Placeholder 3"/>
          <p:cNvSpPr>
            <a:spLocks noGrp="1"/>
          </p:cNvSpPr>
          <p:nvPr>
            <p:ph type="sldNum" sz="quarter" idx="4"/>
          </p:nvPr>
        </p:nvSpPr>
        <p:spPr/>
        <p:txBody>
          <a:bodyPr/>
          <a:lstStyle/>
          <a:p>
            <a:fld id="{976B6DAE-1464-4C4A-A17B-99A185F7EC64}" type="slidenum">
              <a:rPr lang="en-US" smtClean="0"/>
              <a:pPr/>
              <a:t>44</a:t>
            </a:fld>
            <a:endParaRPr lang="en-US" dirty="0"/>
          </a:p>
        </p:txBody>
      </p:sp>
      <p:pic>
        <p:nvPicPr>
          <p:cNvPr id="5" name="Picture 4"/>
          <p:cNvPicPr>
            <a:picLocks noChangeAspect="1"/>
          </p:cNvPicPr>
          <p:nvPr/>
        </p:nvPicPr>
        <p:blipFill>
          <a:blip r:embed="rId3"/>
          <a:stretch>
            <a:fillRect/>
          </a:stretch>
        </p:blipFill>
        <p:spPr>
          <a:xfrm>
            <a:off x="467995" y="1464746"/>
            <a:ext cx="7761606" cy="4070580"/>
          </a:xfrm>
          <a:prstGeom prst="rect">
            <a:avLst/>
          </a:prstGeom>
        </p:spPr>
      </p:pic>
    </p:spTree>
    <p:extLst>
      <p:ext uri="{BB962C8B-B14F-4D97-AF65-F5344CB8AC3E}">
        <p14:creationId xmlns:p14="http://schemas.microsoft.com/office/powerpoint/2010/main" val="9556649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smtClean="0"/>
          </a:p>
          <a:p>
            <a:endParaRPr lang="en-US" dirty="0"/>
          </a:p>
          <a:p>
            <a:r>
              <a:rPr lang="en-US" dirty="0" smtClean="0"/>
              <a:t>Bonus Tip: Influencer Collaboration</a:t>
            </a:r>
            <a:endParaRPr lang="en-US" dirty="0"/>
          </a:p>
        </p:txBody>
      </p:sp>
      <p:sp>
        <p:nvSpPr>
          <p:cNvPr id="3" name="Slide Number Placeholder 2"/>
          <p:cNvSpPr>
            <a:spLocks noGrp="1"/>
          </p:cNvSpPr>
          <p:nvPr>
            <p:ph type="sldNum" sz="quarter" idx="4"/>
          </p:nvPr>
        </p:nvSpPr>
        <p:spPr/>
        <p:txBody>
          <a:bodyPr/>
          <a:lstStyle/>
          <a:p>
            <a:fld id="{976B6DAE-1464-4C4A-A17B-99A185F7EC64}" type="slidenum">
              <a:rPr lang="en-US" smtClean="0"/>
              <a:pPr/>
              <a:t>45</a:t>
            </a:fld>
            <a:endParaRPr lang="en-US" dirty="0"/>
          </a:p>
        </p:txBody>
      </p:sp>
    </p:spTree>
    <p:extLst>
      <p:ext uri="{BB962C8B-B14F-4D97-AF65-F5344CB8AC3E}">
        <p14:creationId xmlns:p14="http://schemas.microsoft.com/office/powerpoint/2010/main" val="34065195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What is an influencer?</a:t>
            </a:r>
            <a:endParaRPr lang="en-US" dirty="0"/>
          </a:p>
        </p:txBody>
      </p:sp>
      <p:sp>
        <p:nvSpPr>
          <p:cNvPr id="3" name="Text Placeholder 2"/>
          <p:cNvSpPr>
            <a:spLocks noGrp="1"/>
          </p:cNvSpPr>
          <p:nvPr>
            <p:ph type="body" sz="quarter" idx="12"/>
          </p:nvPr>
        </p:nvSpPr>
        <p:spPr/>
        <p:txBody>
          <a:bodyPr/>
          <a:lstStyle/>
          <a:p>
            <a:pPr marL="457200" indent="-457200">
              <a:buFont typeface="Arial" panose="020B0604020202020204" pitchFamily="34" charset="0"/>
              <a:buChar char="•"/>
            </a:pPr>
            <a:r>
              <a:rPr lang="en-US" dirty="0" smtClean="0"/>
              <a:t>Individuals who have the power to affect decisions of others because of authority, knowledge or relationship with their audience.</a:t>
            </a:r>
          </a:p>
          <a:p>
            <a:pPr marL="457200" indent="-457200">
              <a:buFont typeface="Arial" panose="020B0604020202020204" pitchFamily="34" charset="0"/>
              <a:buChar char="•"/>
            </a:pPr>
            <a:r>
              <a:rPr lang="en-US" dirty="0" smtClean="0"/>
              <a:t>They have a particular niche, which they actively engage with. </a:t>
            </a:r>
            <a:endParaRPr lang="en-US" dirty="0"/>
          </a:p>
        </p:txBody>
      </p:sp>
      <p:sp>
        <p:nvSpPr>
          <p:cNvPr id="4" name="Slide Number Placeholder 3"/>
          <p:cNvSpPr>
            <a:spLocks noGrp="1"/>
          </p:cNvSpPr>
          <p:nvPr>
            <p:ph type="sldNum" sz="quarter" idx="4"/>
          </p:nvPr>
        </p:nvSpPr>
        <p:spPr/>
        <p:txBody>
          <a:bodyPr/>
          <a:lstStyle/>
          <a:p>
            <a:fld id="{976B6DAE-1464-4C4A-A17B-99A185F7EC64}" type="slidenum">
              <a:rPr lang="en-US" smtClean="0"/>
              <a:pPr/>
              <a:t>46</a:t>
            </a:fld>
            <a:endParaRPr lang="en-US" dirty="0"/>
          </a:p>
        </p:txBody>
      </p:sp>
    </p:spTree>
    <p:extLst>
      <p:ext uri="{BB962C8B-B14F-4D97-AF65-F5344CB8AC3E}">
        <p14:creationId xmlns:p14="http://schemas.microsoft.com/office/powerpoint/2010/main" val="7701891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Influencer x EPL Collaboration</a:t>
            </a:r>
            <a:endParaRPr lang="en-US" dirty="0"/>
          </a:p>
        </p:txBody>
      </p:sp>
      <p:sp>
        <p:nvSpPr>
          <p:cNvPr id="4" name="Slide Number Placeholder 3"/>
          <p:cNvSpPr>
            <a:spLocks noGrp="1"/>
          </p:cNvSpPr>
          <p:nvPr>
            <p:ph type="sldNum" sz="quarter" idx="4"/>
          </p:nvPr>
        </p:nvSpPr>
        <p:spPr/>
        <p:txBody>
          <a:bodyPr/>
          <a:lstStyle/>
          <a:p>
            <a:fld id="{976B6DAE-1464-4C4A-A17B-99A185F7EC64}" type="slidenum">
              <a:rPr lang="en-US" smtClean="0"/>
              <a:pPr/>
              <a:t>47</a:t>
            </a:fld>
            <a:endParaRPr lang="en-US" dirty="0"/>
          </a:p>
        </p:txBody>
      </p:sp>
      <p:pic>
        <p:nvPicPr>
          <p:cNvPr id="3" name="Picture 2"/>
          <p:cNvPicPr>
            <a:picLocks noChangeAspect="1"/>
          </p:cNvPicPr>
          <p:nvPr/>
        </p:nvPicPr>
        <p:blipFill>
          <a:blip r:embed="rId3"/>
          <a:stretch>
            <a:fillRect/>
          </a:stretch>
        </p:blipFill>
        <p:spPr>
          <a:xfrm>
            <a:off x="598804" y="1166630"/>
            <a:ext cx="2589675" cy="4480560"/>
          </a:xfrm>
          <a:prstGeom prst="rect">
            <a:avLst/>
          </a:prstGeom>
        </p:spPr>
      </p:pic>
      <p:pic>
        <p:nvPicPr>
          <p:cNvPr id="5" name="Picture 4"/>
          <p:cNvPicPr>
            <a:picLocks noChangeAspect="1"/>
          </p:cNvPicPr>
          <p:nvPr/>
        </p:nvPicPr>
        <p:blipFill>
          <a:blip r:embed="rId4"/>
          <a:stretch>
            <a:fillRect/>
          </a:stretch>
        </p:blipFill>
        <p:spPr>
          <a:xfrm>
            <a:off x="3405158" y="1119774"/>
            <a:ext cx="2706225" cy="4625400"/>
          </a:xfrm>
          <a:prstGeom prst="rect">
            <a:avLst/>
          </a:prstGeom>
        </p:spPr>
      </p:pic>
      <p:pic>
        <p:nvPicPr>
          <p:cNvPr id="6" name="Picture 5"/>
          <p:cNvPicPr>
            <a:picLocks noChangeAspect="1"/>
          </p:cNvPicPr>
          <p:nvPr/>
        </p:nvPicPr>
        <p:blipFill>
          <a:blip r:embed="rId5"/>
          <a:stretch>
            <a:fillRect/>
          </a:stretch>
        </p:blipFill>
        <p:spPr>
          <a:xfrm>
            <a:off x="6338194" y="1089294"/>
            <a:ext cx="2728757" cy="4635232"/>
          </a:xfrm>
          <a:prstGeom prst="rect">
            <a:avLst/>
          </a:prstGeom>
        </p:spPr>
      </p:pic>
      <p:pic>
        <p:nvPicPr>
          <p:cNvPr id="11" name="Picture 10"/>
          <p:cNvPicPr>
            <a:picLocks noChangeAspect="1"/>
          </p:cNvPicPr>
          <p:nvPr/>
        </p:nvPicPr>
        <p:blipFill>
          <a:blip r:embed="rId6"/>
          <a:stretch>
            <a:fillRect/>
          </a:stretch>
        </p:blipFill>
        <p:spPr>
          <a:xfrm>
            <a:off x="52041" y="1086257"/>
            <a:ext cx="433358" cy="413931"/>
          </a:xfrm>
          <a:prstGeom prst="rect">
            <a:avLst/>
          </a:prstGeom>
        </p:spPr>
      </p:pic>
    </p:spTree>
    <p:extLst>
      <p:ext uri="{BB962C8B-B14F-4D97-AF65-F5344CB8AC3E}">
        <p14:creationId xmlns:p14="http://schemas.microsoft.com/office/powerpoint/2010/main" val="4193599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6200" y="304800"/>
            <a:ext cx="8429655" cy="1319234"/>
          </a:xfrm>
        </p:spPr>
        <p:txBody>
          <a:bodyPr>
            <a:noAutofit/>
          </a:bodyPr>
          <a:lstStyle/>
          <a:p>
            <a:pPr marL="0" indent="0">
              <a:spcBef>
                <a:spcPts val="0"/>
              </a:spcBef>
            </a:pPr>
            <a:r>
              <a:rPr lang="en-CA" dirty="0">
                <a:solidFill>
                  <a:schemeClr val="tx1"/>
                </a:solidFill>
              </a:rPr>
              <a:t>Media Relations Top 10</a:t>
            </a:r>
          </a:p>
        </p:txBody>
      </p:sp>
      <p:sp>
        <p:nvSpPr>
          <p:cNvPr id="3" name="Text Placeholder 2"/>
          <p:cNvSpPr>
            <a:spLocks noGrp="1"/>
          </p:cNvSpPr>
          <p:nvPr>
            <p:ph type="body" sz="quarter" idx="11"/>
          </p:nvPr>
        </p:nvSpPr>
        <p:spPr>
          <a:xfrm>
            <a:off x="152400" y="1219200"/>
            <a:ext cx="7643866" cy="1214446"/>
          </a:xfrm>
        </p:spPr>
        <p:txBody>
          <a:bodyPr>
            <a:noAutofit/>
          </a:bodyPr>
          <a:lstStyle/>
          <a:p>
            <a:r>
              <a:rPr lang="en-CA" b="1" dirty="0"/>
              <a:t>Anna </a:t>
            </a:r>
            <a:r>
              <a:rPr lang="en-CA" b="1" dirty="0" smtClean="0"/>
              <a:t>Alfonso</a:t>
            </a:r>
            <a:endParaRPr lang="en-CA" b="1" dirty="0"/>
          </a:p>
          <a:p>
            <a:r>
              <a:rPr lang="en-CA" sz="2800" b="1" dirty="0"/>
              <a:t>a</a:t>
            </a:r>
            <a:r>
              <a:rPr lang="en-CA" sz="2800" b="1" dirty="0" smtClean="0"/>
              <a:t>nna.alfonso@epl.ca</a:t>
            </a:r>
            <a:endParaRPr lang="en-CA" sz="2800" b="1" dirty="0"/>
          </a:p>
        </p:txBody>
      </p:sp>
    </p:spTree>
    <p:extLst>
      <p:ext uri="{BB962C8B-B14F-4D97-AF65-F5344CB8AC3E}">
        <p14:creationId xmlns:p14="http://schemas.microsoft.com/office/powerpoint/2010/main" val="38413170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04800" y="119359"/>
            <a:ext cx="8358187" cy="1143000"/>
          </a:xfrm>
        </p:spPr>
        <p:txBody>
          <a:bodyPr>
            <a:normAutofit/>
          </a:bodyPr>
          <a:lstStyle/>
          <a:p>
            <a:r>
              <a:rPr lang="en-CA" sz="4800" dirty="0" smtClean="0">
                <a:solidFill>
                  <a:srgbClr val="67C143"/>
                </a:solidFill>
              </a:rPr>
              <a:t>Build a media list</a:t>
            </a:r>
            <a:endParaRPr lang="en-CA" sz="4800" dirty="0">
              <a:solidFill>
                <a:srgbClr val="67C143"/>
              </a:solidFill>
            </a:endParaRPr>
          </a:p>
          <a:p>
            <a:endParaRPr lang="en-CA" dirty="0">
              <a:solidFill>
                <a:srgbClr val="67C143"/>
              </a:solidFill>
            </a:endParaRPr>
          </a:p>
        </p:txBody>
      </p:sp>
      <p:sp>
        <p:nvSpPr>
          <p:cNvPr id="4" name="Slide Number Placeholder 3"/>
          <p:cNvSpPr>
            <a:spLocks noGrp="1"/>
          </p:cNvSpPr>
          <p:nvPr>
            <p:ph type="sldNum" sz="quarter" idx="4"/>
          </p:nvPr>
        </p:nvSpPr>
        <p:spPr/>
        <p:txBody>
          <a:bodyPr/>
          <a:lstStyle/>
          <a:p>
            <a:fld id="{976B6DAE-1464-4C4A-A17B-99A185F7EC64}" type="slidenum">
              <a:rPr lang="en-US" smtClean="0">
                <a:solidFill>
                  <a:srgbClr val="FFFFFF"/>
                </a:solidFill>
              </a:rPr>
              <a:pPr/>
              <a:t>5</a:t>
            </a:fld>
            <a:endParaRPr lang="en-US" dirty="0">
              <a:solidFill>
                <a:srgbClr val="FFFFFF"/>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225278899"/>
              </p:ext>
            </p:extLst>
          </p:nvPr>
        </p:nvGraphicFramePr>
        <p:xfrm>
          <a:off x="304800" y="838200"/>
          <a:ext cx="8634442" cy="5213997"/>
        </p:xfrm>
        <a:graphic>
          <a:graphicData uri="http://schemas.openxmlformats.org/drawingml/2006/table">
            <a:tbl>
              <a:tblPr firstRow="1" bandRow="1">
                <a:tableStyleId>{21E4AEA4-8DFA-4A89-87EB-49C32662AFE0}</a:tableStyleId>
              </a:tblPr>
              <a:tblGrid>
                <a:gridCol w="2242800">
                  <a:extLst>
                    <a:ext uri="{9D8B030D-6E8A-4147-A177-3AD203B41FA5}">
                      <a16:colId xmlns:a16="http://schemas.microsoft.com/office/drawing/2014/main" val="1781607589"/>
                    </a:ext>
                  </a:extLst>
                </a:gridCol>
                <a:gridCol w="1110000">
                  <a:extLst>
                    <a:ext uri="{9D8B030D-6E8A-4147-A177-3AD203B41FA5}">
                      <a16:colId xmlns:a16="http://schemas.microsoft.com/office/drawing/2014/main" val="4101213202"/>
                    </a:ext>
                  </a:extLst>
                </a:gridCol>
                <a:gridCol w="685800">
                  <a:extLst>
                    <a:ext uri="{9D8B030D-6E8A-4147-A177-3AD203B41FA5}">
                      <a16:colId xmlns:a16="http://schemas.microsoft.com/office/drawing/2014/main" val="1936955942"/>
                    </a:ext>
                  </a:extLst>
                </a:gridCol>
                <a:gridCol w="2286000">
                  <a:extLst>
                    <a:ext uri="{9D8B030D-6E8A-4147-A177-3AD203B41FA5}">
                      <a16:colId xmlns:a16="http://schemas.microsoft.com/office/drawing/2014/main" val="4218722994"/>
                    </a:ext>
                  </a:extLst>
                </a:gridCol>
                <a:gridCol w="2309842">
                  <a:extLst>
                    <a:ext uri="{9D8B030D-6E8A-4147-A177-3AD203B41FA5}">
                      <a16:colId xmlns:a16="http://schemas.microsoft.com/office/drawing/2014/main" val="884145972"/>
                    </a:ext>
                  </a:extLst>
                </a:gridCol>
              </a:tblGrid>
              <a:tr h="841434">
                <a:tc>
                  <a:txBody>
                    <a:bodyPr/>
                    <a:lstStyle/>
                    <a:p>
                      <a:r>
                        <a:rPr lang="en-US" sz="1600" dirty="0" smtClean="0"/>
                        <a:t>Media Outlet</a:t>
                      </a:r>
                      <a:endParaRPr lang="en-US" sz="1600" dirty="0"/>
                    </a:p>
                  </a:txBody>
                  <a:tcPr/>
                </a:tc>
                <a:tc>
                  <a:txBody>
                    <a:bodyPr/>
                    <a:lstStyle/>
                    <a:p>
                      <a:r>
                        <a:rPr lang="en-US" sz="1600" dirty="0" smtClean="0"/>
                        <a:t>Role</a:t>
                      </a:r>
                      <a:endParaRPr lang="en-US" sz="1600" dirty="0"/>
                    </a:p>
                  </a:txBody>
                  <a:tcPr/>
                </a:tc>
                <a:tc>
                  <a:txBody>
                    <a:bodyPr/>
                    <a:lstStyle/>
                    <a:p>
                      <a:r>
                        <a:rPr lang="en-US" sz="1600" dirty="0" smtClean="0"/>
                        <a:t>Name/ info</a:t>
                      </a:r>
                      <a:endParaRPr lang="en-US" sz="1600" dirty="0"/>
                    </a:p>
                  </a:txBody>
                  <a:tcPr/>
                </a:tc>
                <a:tc>
                  <a:txBody>
                    <a:bodyPr/>
                    <a:lstStyle/>
                    <a:p>
                      <a:r>
                        <a:rPr lang="en-US" sz="1600" dirty="0" smtClean="0"/>
                        <a:t>Interests</a:t>
                      </a:r>
                      <a:r>
                        <a:rPr lang="en-US" sz="1600" baseline="0" dirty="0" smtClean="0"/>
                        <a:t> </a:t>
                      </a:r>
                      <a:endParaRPr lang="en-US" sz="1600" dirty="0"/>
                    </a:p>
                  </a:txBody>
                  <a:tcPr/>
                </a:tc>
                <a:tc>
                  <a:txBody>
                    <a:bodyPr/>
                    <a:lstStyle/>
                    <a:p>
                      <a:r>
                        <a:rPr lang="en-US" sz="1600" dirty="0" smtClean="0"/>
                        <a:t>Audience</a:t>
                      </a:r>
                      <a:r>
                        <a:rPr lang="en-US" sz="1600" baseline="0" dirty="0" smtClean="0"/>
                        <a:t> Profile </a:t>
                      </a:r>
                      <a:endParaRPr lang="en-US" sz="1600" dirty="0"/>
                    </a:p>
                  </a:txBody>
                  <a:tcPr/>
                </a:tc>
                <a:extLst>
                  <a:ext uri="{0D108BD9-81ED-4DB2-BD59-A6C34878D82A}">
                    <a16:rowId xmlns:a16="http://schemas.microsoft.com/office/drawing/2014/main" val="2382261558"/>
                  </a:ext>
                </a:extLst>
              </a:tr>
              <a:tr h="841434">
                <a:tc>
                  <a:txBody>
                    <a:bodyPr/>
                    <a:lstStyle/>
                    <a:p>
                      <a:r>
                        <a:rPr lang="en-US" sz="1600" baseline="0" dirty="0" smtClean="0"/>
                        <a:t>News morning shows (ex. Global, CTV)</a:t>
                      </a:r>
                      <a:endParaRPr lang="en-US" sz="1600" dirty="0"/>
                    </a:p>
                  </a:txBody>
                  <a:tcPr/>
                </a:tc>
                <a:tc>
                  <a:txBody>
                    <a:bodyPr/>
                    <a:lstStyle/>
                    <a:p>
                      <a:r>
                        <a:rPr lang="en-US" sz="1600" dirty="0" smtClean="0"/>
                        <a:t> Producer</a:t>
                      </a:r>
                      <a:endParaRPr lang="en-US" sz="1600" dirty="0"/>
                    </a:p>
                  </a:txBody>
                  <a:tcPr/>
                </a:tc>
                <a:tc>
                  <a:txBody>
                    <a:bodyPr/>
                    <a:lstStyle/>
                    <a:p>
                      <a:endParaRPr lang="en-US" sz="1600" dirty="0"/>
                    </a:p>
                  </a:txBody>
                  <a:tcPr/>
                </a:tc>
                <a:tc>
                  <a:txBody>
                    <a:bodyPr/>
                    <a:lstStyle/>
                    <a:p>
                      <a:r>
                        <a:rPr lang="en-US" sz="1600" dirty="0" smtClean="0"/>
                        <a:t>Family</a:t>
                      </a:r>
                      <a:r>
                        <a:rPr lang="en-US" sz="1600" baseline="0" dirty="0" smtClean="0"/>
                        <a:t> activities, events for Adults</a:t>
                      </a:r>
                      <a:endParaRPr lang="en-US" sz="1600" dirty="0"/>
                    </a:p>
                  </a:txBody>
                  <a:tcPr/>
                </a:tc>
                <a:tc>
                  <a:txBody>
                    <a:bodyPr/>
                    <a:lstStyle/>
                    <a:p>
                      <a:r>
                        <a:rPr lang="en-US" sz="1600" dirty="0" smtClean="0"/>
                        <a:t>*Adults</a:t>
                      </a:r>
                      <a:r>
                        <a:rPr lang="en-US" sz="1600" baseline="0" dirty="0" smtClean="0"/>
                        <a:t> </a:t>
                      </a:r>
                      <a:r>
                        <a:rPr lang="en-US" sz="1600" baseline="0" dirty="0" smtClean="0"/>
                        <a:t>18+</a:t>
                      </a:r>
                      <a:endParaRPr lang="en-US" sz="1600" dirty="0"/>
                    </a:p>
                  </a:txBody>
                  <a:tcPr/>
                </a:tc>
                <a:extLst>
                  <a:ext uri="{0D108BD9-81ED-4DB2-BD59-A6C34878D82A}">
                    <a16:rowId xmlns:a16="http://schemas.microsoft.com/office/drawing/2014/main" val="2164391406"/>
                  </a:ext>
                </a:extLst>
              </a:tr>
              <a:tr h="841434">
                <a:tc>
                  <a:txBody>
                    <a:bodyPr/>
                    <a:lstStyle/>
                    <a:p>
                      <a:r>
                        <a:rPr lang="en-US" sz="1600" dirty="0" smtClean="0"/>
                        <a:t>Evening news</a:t>
                      </a:r>
                      <a:r>
                        <a:rPr lang="en-US" sz="1600" baseline="0" dirty="0" smtClean="0"/>
                        <a:t> (ex. Global, CTV, CBC)</a:t>
                      </a:r>
                      <a:endParaRPr lang="en-US" sz="1600" dirty="0"/>
                    </a:p>
                  </a:txBody>
                  <a:tcPr>
                    <a:solidFill>
                      <a:schemeClr val="accent1">
                        <a:lumMod val="60000"/>
                        <a:lumOff val="40000"/>
                      </a:schemeClr>
                    </a:solidFill>
                  </a:tcPr>
                </a:tc>
                <a:tc>
                  <a:txBody>
                    <a:bodyPr/>
                    <a:lstStyle/>
                    <a:p>
                      <a:r>
                        <a:rPr lang="en-US" sz="1600" dirty="0" smtClean="0"/>
                        <a:t>Video</a:t>
                      </a:r>
                    </a:p>
                    <a:p>
                      <a:r>
                        <a:rPr lang="en-US" sz="1600" dirty="0" smtClean="0"/>
                        <a:t>journalist</a:t>
                      </a:r>
                      <a:endParaRPr lang="en-US" sz="1600" dirty="0"/>
                    </a:p>
                  </a:txBody>
                  <a:tcPr>
                    <a:solidFill>
                      <a:schemeClr val="accent1">
                        <a:lumMod val="60000"/>
                        <a:lumOff val="40000"/>
                      </a:schemeClr>
                    </a:solidFill>
                  </a:tcPr>
                </a:tc>
                <a:tc>
                  <a:txBody>
                    <a:bodyPr/>
                    <a:lstStyle/>
                    <a:p>
                      <a:endParaRPr lang="en-US" sz="1600" dirty="0"/>
                    </a:p>
                  </a:txBody>
                  <a:tcPr>
                    <a:solidFill>
                      <a:schemeClr val="accent1">
                        <a:lumMod val="60000"/>
                        <a:lumOff val="40000"/>
                      </a:schemeClr>
                    </a:solidFill>
                  </a:tcPr>
                </a:tc>
                <a:tc>
                  <a:txBody>
                    <a:bodyPr/>
                    <a:lstStyle/>
                    <a:p>
                      <a:r>
                        <a:rPr lang="en-US" sz="1600" dirty="0" smtClean="0"/>
                        <a:t>Capital</a:t>
                      </a:r>
                      <a:r>
                        <a:rPr lang="en-US" sz="1600" baseline="0" dirty="0" smtClean="0"/>
                        <a:t> projects, Services that impact community</a:t>
                      </a:r>
                      <a:endParaRPr lang="en-US" sz="1600" dirty="0"/>
                    </a:p>
                  </a:txBody>
                  <a:tcPr>
                    <a:solidFill>
                      <a:schemeClr val="accent1">
                        <a:lumMod val="60000"/>
                        <a:lumOff val="40000"/>
                      </a:schemeClr>
                    </a:solidFill>
                  </a:tcPr>
                </a:tc>
                <a:tc>
                  <a:txBody>
                    <a:bodyPr/>
                    <a:lstStyle/>
                    <a:p>
                      <a:endParaRPr lang="en-US" sz="1600" dirty="0"/>
                    </a:p>
                  </a:txBody>
                  <a:tcPr>
                    <a:solidFill>
                      <a:schemeClr val="accent1">
                        <a:lumMod val="60000"/>
                        <a:lumOff val="40000"/>
                      </a:schemeClr>
                    </a:solidFill>
                  </a:tcPr>
                </a:tc>
                <a:extLst>
                  <a:ext uri="{0D108BD9-81ED-4DB2-BD59-A6C34878D82A}">
                    <a16:rowId xmlns:a16="http://schemas.microsoft.com/office/drawing/2014/main" val="4080108484"/>
                  </a:ext>
                </a:extLst>
              </a:tr>
              <a:tr h="1093864">
                <a:tc>
                  <a:txBody>
                    <a:bodyPr/>
                    <a:lstStyle/>
                    <a:p>
                      <a:r>
                        <a:rPr lang="en-US" sz="1600" dirty="0" smtClean="0"/>
                        <a:t>Art section</a:t>
                      </a:r>
                      <a:r>
                        <a:rPr lang="en-US" sz="1600" baseline="0" dirty="0" smtClean="0"/>
                        <a:t> - </a:t>
                      </a:r>
                      <a:r>
                        <a:rPr lang="en-US" sz="1600" dirty="0" smtClean="0"/>
                        <a:t>Newspapers</a:t>
                      </a:r>
                      <a:r>
                        <a:rPr lang="en-US" sz="1600" baseline="0" dirty="0" smtClean="0"/>
                        <a:t> (</a:t>
                      </a:r>
                      <a:r>
                        <a:rPr lang="en-US" sz="1600" dirty="0" smtClean="0"/>
                        <a:t>Journal,</a:t>
                      </a:r>
                      <a:r>
                        <a:rPr lang="en-US" sz="1600" baseline="0" dirty="0" smtClean="0"/>
                        <a:t> Herald)</a:t>
                      </a:r>
                      <a:endParaRPr lang="en-US" sz="1600" dirty="0"/>
                    </a:p>
                  </a:txBody>
                  <a:tcPr>
                    <a:solidFill>
                      <a:schemeClr val="accent1">
                        <a:lumMod val="60000"/>
                        <a:lumOff val="40000"/>
                      </a:schemeClr>
                    </a:solidFill>
                  </a:tcPr>
                </a:tc>
                <a:tc>
                  <a:txBody>
                    <a:bodyPr/>
                    <a:lstStyle/>
                    <a:p>
                      <a:r>
                        <a:rPr lang="en-US" sz="1600" dirty="0" smtClean="0"/>
                        <a:t>Reporter</a:t>
                      </a:r>
                      <a:endParaRPr lang="en-US" sz="1600" dirty="0"/>
                    </a:p>
                  </a:txBody>
                  <a:tcPr>
                    <a:solidFill>
                      <a:schemeClr val="accent1">
                        <a:lumMod val="60000"/>
                        <a:lumOff val="40000"/>
                      </a:schemeClr>
                    </a:solidFill>
                  </a:tcPr>
                </a:tc>
                <a:tc>
                  <a:txBody>
                    <a:bodyPr/>
                    <a:lstStyle/>
                    <a:p>
                      <a:endParaRPr lang="en-US" sz="1600" dirty="0"/>
                    </a:p>
                  </a:txBody>
                  <a:tcPr>
                    <a:solidFill>
                      <a:schemeClr val="accent1">
                        <a:lumMod val="60000"/>
                        <a:lumOff val="40000"/>
                      </a:schemeClr>
                    </a:solidFill>
                  </a:tcPr>
                </a:tc>
                <a:tc>
                  <a:txBody>
                    <a:bodyPr/>
                    <a:lstStyle/>
                    <a:p>
                      <a:r>
                        <a:rPr lang="en-US" sz="1600" dirty="0" smtClean="0"/>
                        <a:t>Speaker</a:t>
                      </a:r>
                      <a:r>
                        <a:rPr lang="en-US" sz="1600" baseline="0" dirty="0" smtClean="0"/>
                        <a:t> events, authors</a:t>
                      </a:r>
                      <a:endParaRPr lang="en-US" sz="1600" dirty="0"/>
                    </a:p>
                  </a:txBody>
                  <a:tcPr>
                    <a:solidFill>
                      <a:schemeClr val="accent1">
                        <a:lumMod val="60000"/>
                        <a:lumOff val="40000"/>
                      </a:schemeClr>
                    </a:solidFill>
                  </a:tcPr>
                </a:tc>
                <a:tc>
                  <a:txBody>
                    <a:bodyPr/>
                    <a:lstStyle/>
                    <a:p>
                      <a:endParaRPr lang="en-US" sz="1600" dirty="0"/>
                    </a:p>
                  </a:txBody>
                  <a:tcPr>
                    <a:solidFill>
                      <a:schemeClr val="accent1">
                        <a:lumMod val="60000"/>
                        <a:lumOff val="40000"/>
                      </a:schemeClr>
                    </a:solidFill>
                  </a:tcPr>
                </a:tc>
                <a:extLst>
                  <a:ext uri="{0D108BD9-81ED-4DB2-BD59-A6C34878D82A}">
                    <a16:rowId xmlns:a16="http://schemas.microsoft.com/office/drawing/2014/main" val="4119622296"/>
                  </a:ext>
                </a:extLst>
              </a:tr>
              <a:tr h="754397">
                <a:tc>
                  <a:txBody>
                    <a:bodyPr/>
                    <a:lstStyle/>
                    <a:p>
                      <a:r>
                        <a:rPr lang="en-US" sz="1600" dirty="0" smtClean="0"/>
                        <a:t>Life style</a:t>
                      </a:r>
                      <a:r>
                        <a:rPr lang="en-US" sz="1600" baseline="0" dirty="0" smtClean="0"/>
                        <a:t> mags (ex. </a:t>
                      </a:r>
                      <a:r>
                        <a:rPr lang="en-US" sz="1600" dirty="0" smtClean="0"/>
                        <a:t>Avenue) </a:t>
                      </a:r>
                      <a:endParaRPr lang="en-US" sz="1600" dirty="0"/>
                    </a:p>
                  </a:txBody>
                  <a:tcPr>
                    <a:solidFill>
                      <a:schemeClr val="accent1">
                        <a:lumMod val="60000"/>
                        <a:lumOff val="40000"/>
                      </a:schemeClr>
                    </a:solidFill>
                  </a:tcPr>
                </a:tc>
                <a:tc>
                  <a:txBody>
                    <a:bodyPr/>
                    <a:lstStyle/>
                    <a:p>
                      <a:r>
                        <a:rPr lang="en-US" sz="1600" dirty="0" smtClean="0"/>
                        <a:t>Editor,</a:t>
                      </a:r>
                      <a:r>
                        <a:rPr lang="en-US" sz="1600" baseline="0" dirty="0" smtClean="0"/>
                        <a:t> Reporter</a:t>
                      </a:r>
                      <a:endParaRPr lang="en-US" sz="1600" dirty="0"/>
                    </a:p>
                  </a:txBody>
                  <a:tcPr>
                    <a:solidFill>
                      <a:schemeClr val="accent1">
                        <a:lumMod val="60000"/>
                        <a:lumOff val="40000"/>
                      </a:schemeClr>
                    </a:solidFill>
                  </a:tcPr>
                </a:tc>
                <a:tc>
                  <a:txBody>
                    <a:bodyPr/>
                    <a:lstStyle/>
                    <a:p>
                      <a:endParaRPr lang="en-US" sz="1600"/>
                    </a:p>
                  </a:txBody>
                  <a:tcPr>
                    <a:solidFill>
                      <a:schemeClr val="accent1">
                        <a:lumMod val="60000"/>
                        <a:lumOff val="40000"/>
                      </a:schemeClr>
                    </a:solidFill>
                  </a:tcPr>
                </a:tc>
                <a:tc>
                  <a:txBody>
                    <a:bodyPr/>
                    <a:lstStyle/>
                    <a:p>
                      <a:r>
                        <a:rPr lang="en-US" sz="1600" dirty="0" smtClean="0"/>
                        <a:t>Listicles,</a:t>
                      </a:r>
                      <a:r>
                        <a:rPr lang="en-US" sz="1600" baseline="0" dirty="0" smtClean="0"/>
                        <a:t> Local content</a:t>
                      </a:r>
                      <a:r>
                        <a:rPr lang="en-US" sz="1600" dirty="0" smtClean="0"/>
                        <a:t> </a:t>
                      </a:r>
                      <a:endParaRPr lang="en-US" sz="1600" dirty="0"/>
                    </a:p>
                  </a:txBody>
                  <a:tcPr>
                    <a:solidFill>
                      <a:schemeClr val="accent1">
                        <a:lumMod val="60000"/>
                        <a:lumOff val="40000"/>
                      </a:schemeClr>
                    </a:solidFill>
                  </a:tcPr>
                </a:tc>
                <a:tc>
                  <a:txBody>
                    <a:bodyPr/>
                    <a:lstStyle/>
                    <a:p>
                      <a:endParaRPr lang="en-US" sz="1600" dirty="0"/>
                    </a:p>
                  </a:txBody>
                  <a:tcPr>
                    <a:solidFill>
                      <a:schemeClr val="accent1">
                        <a:lumMod val="60000"/>
                        <a:lumOff val="40000"/>
                      </a:schemeClr>
                    </a:solidFill>
                  </a:tcPr>
                </a:tc>
                <a:extLst>
                  <a:ext uri="{0D108BD9-81ED-4DB2-BD59-A6C34878D82A}">
                    <a16:rowId xmlns:a16="http://schemas.microsoft.com/office/drawing/2014/main" val="4100149691"/>
                  </a:ext>
                </a:extLst>
              </a:tr>
              <a:tr h="841434">
                <a:tc>
                  <a:txBody>
                    <a:bodyPr/>
                    <a:lstStyle/>
                    <a:p>
                      <a:r>
                        <a:rPr lang="en-US" sz="1600" dirty="0" smtClean="0"/>
                        <a:t>Parenting</a:t>
                      </a:r>
                      <a:r>
                        <a:rPr lang="en-US" sz="1600" baseline="0" dirty="0" smtClean="0"/>
                        <a:t> magazine</a:t>
                      </a:r>
                      <a:endParaRPr lang="en-US" sz="160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Editor,</a:t>
                      </a:r>
                      <a:r>
                        <a:rPr lang="en-US" sz="1600" baseline="0" dirty="0" smtClean="0"/>
                        <a:t> Reporter</a:t>
                      </a:r>
                      <a:endParaRPr lang="en-US" sz="1600" dirty="0" smtClean="0"/>
                    </a:p>
                    <a:p>
                      <a:endParaRPr lang="en-US" sz="1600" dirty="0"/>
                    </a:p>
                  </a:txBody>
                  <a:tcPr>
                    <a:solidFill>
                      <a:schemeClr val="accent1">
                        <a:lumMod val="60000"/>
                        <a:lumOff val="40000"/>
                      </a:schemeClr>
                    </a:solidFill>
                  </a:tcPr>
                </a:tc>
                <a:tc>
                  <a:txBody>
                    <a:bodyPr/>
                    <a:lstStyle/>
                    <a:p>
                      <a:endParaRPr lang="en-US" sz="1600" dirty="0"/>
                    </a:p>
                  </a:txBody>
                  <a:tcPr>
                    <a:solidFill>
                      <a:schemeClr val="accent1">
                        <a:lumMod val="60000"/>
                        <a:lumOff val="40000"/>
                      </a:schemeClr>
                    </a:solidFill>
                  </a:tcPr>
                </a:tc>
                <a:tc>
                  <a:txBody>
                    <a:bodyPr/>
                    <a:lstStyle/>
                    <a:p>
                      <a:r>
                        <a:rPr lang="en-US" sz="1600" dirty="0" smtClean="0"/>
                        <a:t>Early</a:t>
                      </a:r>
                      <a:r>
                        <a:rPr lang="en-US" sz="1600" baseline="0" dirty="0" smtClean="0"/>
                        <a:t> literacy, education</a:t>
                      </a:r>
                      <a:endParaRPr lang="en-US" sz="1600" dirty="0"/>
                    </a:p>
                  </a:txBody>
                  <a:tcPr>
                    <a:solidFill>
                      <a:schemeClr val="accent1">
                        <a:lumMod val="60000"/>
                        <a:lumOff val="40000"/>
                      </a:schemeClr>
                    </a:solidFill>
                  </a:tcPr>
                </a:tc>
                <a:tc>
                  <a:txBody>
                    <a:bodyPr/>
                    <a:lstStyle/>
                    <a:p>
                      <a:endParaRPr lang="en-US" sz="1600" dirty="0"/>
                    </a:p>
                  </a:txBody>
                  <a:tcPr>
                    <a:solidFill>
                      <a:schemeClr val="accent1">
                        <a:lumMod val="60000"/>
                        <a:lumOff val="40000"/>
                      </a:schemeClr>
                    </a:solidFill>
                  </a:tcPr>
                </a:tc>
                <a:extLst>
                  <a:ext uri="{0D108BD9-81ED-4DB2-BD59-A6C34878D82A}">
                    <a16:rowId xmlns:a16="http://schemas.microsoft.com/office/drawing/2014/main" val="3036177510"/>
                  </a:ext>
                </a:extLst>
              </a:tr>
            </a:tbl>
          </a:graphicData>
        </a:graphic>
      </p:graphicFrame>
      <p:pic>
        <p:nvPicPr>
          <p:cNvPr id="5" name="Picture 4"/>
          <p:cNvPicPr>
            <a:picLocks noChangeAspect="1"/>
          </p:cNvPicPr>
          <p:nvPr/>
        </p:nvPicPr>
        <p:blipFill>
          <a:blip r:embed="rId3"/>
          <a:stretch>
            <a:fillRect/>
          </a:stretch>
        </p:blipFill>
        <p:spPr>
          <a:xfrm>
            <a:off x="7307771" y="2289158"/>
            <a:ext cx="1634346" cy="558932"/>
          </a:xfrm>
          <a:prstGeom prst="rect">
            <a:avLst/>
          </a:prstGeom>
        </p:spPr>
      </p:pic>
      <p:pic>
        <p:nvPicPr>
          <p:cNvPr id="6" name="Picture 5"/>
          <p:cNvPicPr>
            <a:picLocks noChangeAspect="1"/>
          </p:cNvPicPr>
          <p:nvPr/>
        </p:nvPicPr>
        <p:blipFill>
          <a:blip r:embed="rId4"/>
          <a:stretch>
            <a:fillRect/>
          </a:stretch>
        </p:blipFill>
        <p:spPr>
          <a:xfrm>
            <a:off x="6644551" y="2863165"/>
            <a:ext cx="2358551" cy="3201532"/>
          </a:xfrm>
          <a:prstGeom prst="rect">
            <a:avLst/>
          </a:prstGeom>
        </p:spPr>
      </p:pic>
      <p:pic>
        <p:nvPicPr>
          <p:cNvPr id="8" name="Picture 7"/>
          <p:cNvPicPr>
            <a:picLocks noChangeAspect="1"/>
          </p:cNvPicPr>
          <p:nvPr/>
        </p:nvPicPr>
        <p:blipFill>
          <a:blip r:embed="rId5"/>
          <a:stretch>
            <a:fillRect/>
          </a:stretch>
        </p:blipFill>
        <p:spPr>
          <a:xfrm>
            <a:off x="6640238" y="2157006"/>
            <a:ext cx="1436962" cy="747413"/>
          </a:xfrm>
          <a:prstGeom prst="rect">
            <a:avLst/>
          </a:prstGeom>
        </p:spPr>
      </p:pic>
      <p:pic>
        <p:nvPicPr>
          <p:cNvPr id="9" name="Picture 8"/>
          <p:cNvPicPr>
            <a:picLocks noChangeAspect="1"/>
          </p:cNvPicPr>
          <p:nvPr/>
        </p:nvPicPr>
        <p:blipFill>
          <a:blip r:embed="rId6"/>
          <a:stretch>
            <a:fillRect/>
          </a:stretch>
        </p:blipFill>
        <p:spPr>
          <a:xfrm>
            <a:off x="7358719" y="2046636"/>
            <a:ext cx="1600200" cy="304800"/>
          </a:xfrm>
          <a:prstGeom prst="rect">
            <a:avLst/>
          </a:prstGeom>
        </p:spPr>
      </p:pic>
    </p:spTree>
    <p:extLst>
      <p:ext uri="{BB962C8B-B14F-4D97-AF65-F5344CB8AC3E}">
        <p14:creationId xmlns:p14="http://schemas.microsoft.com/office/powerpoint/2010/main" val="35152592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a:p>
            <a:endParaRPr lang="en-US" dirty="0"/>
          </a:p>
          <a:p>
            <a:r>
              <a:rPr lang="en-US" dirty="0"/>
              <a:t>Tip #2: Proactive vs. Reactive Media Relations</a:t>
            </a:r>
          </a:p>
        </p:txBody>
      </p:sp>
      <p:sp>
        <p:nvSpPr>
          <p:cNvPr id="3" name="Slide Number Placeholder 2"/>
          <p:cNvSpPr>
            <a:spLocks noGrp="1"/>
          </p:cNvSpPr>
          <p:nvPr>
            <p:ph type="sldNum" sz="quarter" idx="4"/>
          </p:nvPr>
        </p:nvSpPr>
        <p:spPr/>
        <p:txBody>
          <a:bodyPr/>
          <a:lstStyle/>
          <a:p>
            <a:fld id="{976B6DAE-1464-4C4A-A17B-99A185F7EC64}" type="slidenum">
              <a:rPr lang="en-US" smtClean="0">
                <a:solidFill>
                  <a:srgbClr val="FFFFFF"/>
                </a:solidFill>
              </a:rPr>
              <a:pPr/>
              <a:t>6</a:t>
            </a:fld>
            <a:endParaRPr lang="en-US" dirty="0">
              <a:solidFill>
                <a:srgbClr val="FFFFFF"/>
              </a:solidFill>
            </a:endParaRPr>
          </a:p>
        </p:txBody>
      </p:sp>
    </p:spTree>
    <p:extLst>
      <p:ext uri="{BB962C8B-B14F-4D97-AF65-F5344CB8AC3E}">
        <p14:creationId xmlns:p14="http://schemas.microsoft.com/office/powerpoint/2010/main" val="21896121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r>
              <a:rPr lang="en-US" dirty="0"/>
              <a:t>Proactive vs. Reactive </a:t>
            </a:r>
          </a:p>
          <a:p>
            <a:endParaRPr lang="en-US" dirty="0"/>
          </a:p>
        </p:txBody>
      </p:sp>
      <p:sp>
        <p:nvSpPr>
          <p:cNvPr id="3" name="Text Placeholder 2"/>
          <p:cNvSpPr>
            <a:spLocks noGrp="1"/>
          </p:cNvSpPr>
          <p:nvPr>
            <p:ph type="body" sz="quarter" idx="12"/>
          </p:nvPr>
        </p:nvSpPr>
        <p:spPr/>
        <p:txBody>
          <a:bodyPr>
            <a:normAutofit fontScale="92500" lnSpcReduction="10000"/>
          </a:bodyPr>
          <a:lstStyle/>
          <a:p>
            <a:pPr marL="127000" indent="0"/>
            <a:r>
              <a:rPr lang="en-US" dirty="0">
                <a:latin typeface="Helvetica" panose="020B0604020202030204" pitchFamily="34" charset="0"/>
              </a:rPr>
              <a:t>Proactive Approach</a:t>
            </a:r>
          </a:p>
          <a:p>
            <a:pPr>
              <a:buFont typeface="Arial" panose="020B0604020202020204" pitchFamily="34" charset="0"/>
              <a:buChar char="•"/>
            </a:pPr>
            <a:r>
              <a:rPr lang="en-US" dirty="0">
                <a:latin typeface="Helvetica" panose="020B0604020202030204" pitchFamily="34" charset="0"/>
              </a:rPr>
              <a:t>Tied to your marketing plan</a:t>
            </a:r>
          </a:p>
          <a:p>
            <a:pPr>
              <a:buFont typeface="Arial" panose="020B0604020202020204" pitchFamily="34" charset="0"/>
              <a:buChar char="•"/>
            </a:pPr>
            <a:r>
              <a:rPr lang="en-US" dirty="0">
                <a:latin typeface="Helvetica" panose="020B0604020202030204" pitchFamily="34" charset="0"/>
              </a:rPr>
              <a:t>Review editorial calendar opportunities</a:t>
            </a:r>
          </a:p>
          <a:p>
            <a:pPr>
              <a:buFont typeface="Arial" panose="020B0604020202020204" pitchFamily="34" charset="0"/>
              <a:buChar char="•"/>
            </a:pPr>
            <a:r>
              <a:rPr lang="en-US" dirty="0">
                <a:latin typeface="Helvetica" panose="020B0604020202030204" pitchFamily="34" charset="0"/>
              </a:rPr>
              <a:t>Gain and maintain publicity</a:t>
            </a:r>
          </a:p>
          <a:p>
            <a:pPr>
              <a:buFont typeface="Arial" panose="020B0604020202020204" pitchFamily="34" charset="0"/>
              <a:buChar char="•"/>
            </a:pPr>
            <a:endParaRPr lang="en-US" dirty="0">
              <a:latin typeface="Helvetica" panose="020B0604020202030204" pitchFamily="34" charset="0"/>
            </a:endParaRPr>
          </a:p>
          <a:p>
            <a:r>
              <a:rPr lang="en-US" dirty="0">
                <a:latin typeface="Helvetica" panose="020B0604020202030204" pitchFamily="34" charset="0"/>
              </a:rPr>
              <a:t> Reactive Approach</a:t>
            </a:r>
          </a:p>
          <a:p>
            <a:pPr>
              <a:buFont typeface="Arial" panose="020B0604020202020204" pitchFamily="34" charset="0"/>
              <a:buChar char="•"/>
            </a:pPr>
            <a:r>
              <a:rPr lang="en-US" dirty="0" smtClean="0">
                <a:latin typeface="Helvetica" panose="020B0604020202030204" pitchFamily="34" charset="0"/>
              </a:rPr>
              <a:t>Follow-up on a story idea </a:t>
            </a:r>
          </a:p>
          <a:p>
            <a:pPr>
              <a:buFont typeface="Arial" panose="020B0604020202020204" pitchFamily="34" charset="0"/>
              <a:buChar char="•"/>
            </a:pPr>
            <a:r>
              <a:rPr lang="en-US" dirty="0" smtClean="0">
                <a:latin typeface="Helvetica" panose="020B0604020202030204" pitchFamily="34" charset="0"/>
              </a:rPr>
              <a:t>Crisis </a:t>
            </a:r>
            <a:r>
              <a:rPr lang="en-US" dirty="0">
                <a:latin typeface="Helvetica" panose="020B0604020202030204" pitchFamily="34" charset="0"/>
              </a:rPr>
              <a:t>media management</a:t>
            </a:r>
            <a:endParaRPr lang="en-US" dirty="0"/>
          </a:p>
        </p:txBody>
      </p:sp>
      <p:sp>
        <p:nvSpPr>
          <p:cNvPr id="4" name="Slide Number Placeholder 3"/>
          <p:cNvSpPr>
            <a:spLocks noGrp="1"/>
          </p:cNvSpPr>
          <p:nvPr>
            <p:ph type="sldNum" sz="quarter" idx="4"/>
          </p:nvPr>
        </p:nvSpPr>
        <p:spPr/>
        <p:txBody>
          <a:bodyPr/>
          <a:lstStyle/>
          <a:p>
            <a:fld id="{976B6DAE-1464-4C4A-A17B-99A185F7EC64}" type="slidenum">
              <a:rPr lang="en-US" smtClean="0"/>
              <a:pPr/>
              <a:t>7</a:t>
            </a:fld>
            <a:endParaRPr lang="en-US" dirty="0"/>
          </a:p>
        </p:txBody>
      </p:sp>
    </p:spTree>
    <p:extLst>
      <p:ext uri="{BB962C8B-B14F-4D97-AF65-F5344CB8AC3E}">
        <p14:creationId xmlns:p14="http://schemas.microsoft.com/office/powerpoint/2010/main" val="17780588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1185" y="1301970"/>
            <a:ext cx="4331805" cy="3346230"/>
          </a:xfrm>
          <a:prstGeom prst="rect">
            <a:avLst/>
          </a:prstGeom>
        </p:spPr>
      </p:pic>
      <p:sp>
        <p:nvSpPr>
          <p:cNvPr id="4" name="Text Placeholder 3"/>
          <p:cNvSpPr>
            <a:spLocks noGrp="1"/>
          </p:cNvSpPr>
          <p:nvPr>
            <p:ph type="body" sz="quarter" idx="11"/>
          </p:nvPr>
        </p:nvSpPr>
        <p:spPr/>
        <p:txBody>
          <a:bodyPr/>
          <a:lstStyle/>
          <a:p>
            <a:r>
              <a:rPr lang="en-US" dirty="0" smtClean="0"/>
              <a:t>Proactive Media Relations</a:t>
            </a:r>
            <a:endParaRPr lang="en-US" dirty="0"/>
          </a:p>
        </p:txBody>
      </p:sp>
      <p:sp>
        <p:nvSpPr>
          <p:cNvPr id="5" name="Slide Number Placeholder 4"/>
          <p:cNvSpPr>
            <a:spLocks noGrp="1"/>
          </p:cNvSpPr>
          <p:nvPr>
            <p:ph type="sldNum" sz="quarter" idx="4"/>
          </p:nvPr>
        </p:nvSpPr>
        <p:spPr/>
        <p:txBody>
          <a:bodyPr/>
          <a:lstStyle/>
          <a:p>
            <a:fld id="{976B6DAE-1464-4C4A-A17B-99A185F7EC64}" type="slidenum">
              <a:rPr lang="en-US" smtClean="0"/>
              <a:pPr/>
              <a:t>8</a:t>
            </a:fld>
            <a:endParaRPr lang="en-US" dirty="0"/>
          </a:p>
        </p:txBody>
      </p:sp>
      <p:pic>
        <p:nvPicPr>
          <p:cNvPr id="7" name="Picture 6"/>
          <p:cNvPicPr>
            <a:picLocks noChangeAspect="1"/>
          </p:cNvPicPr>
          <p:nvPr/>
        </p:nvPicPr>
        <p:blipFill>
          <a:blip r:embed="rId4"/>
          <a:stretch>
            <a:fillRect/>
          </a:stretch>
        </p:blipFill>
        <p:spPr>
          <a:xfrm>
            <a:off x="4488583" y="1149570"/>
            <a:ext cx="4422796" cy="3498630"/>
          </a:xfrm>
          <a:prstGeom prst="rect">
            <a:avLst/>
          </a:prstGeom>
        </p:spPr>
      </p:pic>
      <p:pic>
        <p:nvPicPr>
          <p:cNvPr id="8" name="Picture 7"/>
          <p:cNvPicPr>
            <a:picLocks noChangeAspect="1"/>
          </p:cNvPicPr>
          <p:nvPr/>
        </p:nvPicPr>
        <p:blipFill>
          <a:blip r:embed="rId5"/>
          <a:stretch>
            <a:fillRect/>
          </a:stretch>
        </p:blipFill>
        <p:spPr>
          <a:xfrm>
            <a:off x="2320461" y="2851913"/>
            <a:ext cx="4004139" cy="3138728"/>
          </a:xfrm>
          <a:prstGeom prst="rect">
            <a:avLst/>
          </a:prstGeom>
        </p:spPr>
      </p:pic>
    </p:spTree>
    <p:extLst>
      <p:ext uri="{BB962C8B-B14F-4D97-AF65-F5344CB8AC3E}">
        <p14:creationId xmlns:p14="http://schemas.microsoft.com/office/powerpoint/2010/main" val="18425047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a:p>
            <a:endParaRPr lang="en-US" dirty="0"/>
          </a:p>
          <a:p>
            <a:r>
              <a:rPr lang="en-US" dirty="0"/>
              <a:t>Tip #3: Media Pitches</a:t>
            </a:r>
          </a:p>
        </p:txBody>
      </p:sp>
      <p:sp>
        <p:nvSpPr>
          <p:cNvPr id="3" name="Slide Number Placeholder 2"/>
          <p:cNvSpPr>
            <a:spLocks noGrp="1"/>
          </p:cNvSpPr>
          <p:nvPr>
            <p:ph type="sldNum" sz="quarter" idx="4"/>
          </p:nvPr>
        </p:nvSpPr>
        <p:spPr/>
        <p:txBody>
          <a:bodyPr/>
          <a:lstStyle/>
          <a:p>
            <a:fld id="{976B6DAE-1464-4C4A-A17B-99A185F7EC64}" type="slidenum">
              <a:rPr lang="en-US" smtClean="0"/>
              <a:pPr/>
              <a:t>9</a:t>
            </a:fld>
            <a:endParaRPr lang="en-US" dirty="0"/>
          </a:p>
        </p:txBody>
      </p:sp>
    </p:spTree>
    <p:extLst>
      <p:ext uri="{BB962C8B-B14F-4D97-AF65-F5344CB8AC3E}">
        <p14:creationId xmlns:p14="http://schemas.microsoft.com/office/powerpoint/2010/main" val="3109419181"/>
      </p:ext>
    </p:extLst>
  </p:cSld>
  <p:clrMapOvr>
    <a:masterClrMapping/>
  </p:clrMapOvr>
  <p:timing>
    <p:tnLst>
      <p:par>
        <p:cTn id="1" dur="indefinite" restart="never" nodeType="tmRoot"/>
      </p:par>
    </p:tnLst>
  </p:timing>
</p:sld>
</file>

<file path=ppt/theme/theme1.xml><?xml version="1.0" encoding="utf-8"?>
<a:theme xmlns:a="http://schemas.openxmlformats.org/drawingml/2006/main" name="Yellow Divider Slide">
  <a:themeElements>
    <a:clrScheme name="EPL">
      <a:dk1>
        <a:sysClr val="windowText" lastClr="000000"/>
      </a:dk1>
      <a:lt1>
        <a:sysClr val="window" lastClr="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Black Content Slide">
  <a:themeElements>
    <a:clrScheme name="EPL">
      <a:dk1>
        <a:sysClr val="windowText" lastClr="000000"/>
      </a:dk1>
      <a:lt1>
        <a:sysClr val="window" lastClr="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Blue Divider Slide">
  <a:themeElements>
    <a:clrScheme name="EPL">
      <a:dk1>
        <a:sysClr val="windowText" lastClr="000000"/>
      </a:dk1>
      <a:lt1>
        <a:sysClr val="window" lastClr="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Red Divider Slide">
  <a:themeElements>
    <a:clrScheme name="EPL">
      <a:dk1>
        <a:sysClr val="windowText" lastClr="000000"/>
      </a:dk1>
      <a:lt1>
        <a:sysClr val="window" lastClr="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Black Content Slide">
  <a:themeElements>
    <a:clrScheme name="EPL">
      <a:dk1>
        <a:sysClr val="windowText" lastClr="000000"/>
      </a:dk1>
      <a:lt1>
        <a:sysClr val="window" lastClr="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Yellow Content Slide">
  <a:themeElements>
    <a:clrScheme name="EPL Yellow">
      <a:dk1>
        <a:srgbClr val="FDBB30"/>
      </a:dk1>
      <a:lt1>
        <a:sysClr val="window" lastClr="FFFFFF"/>
      </a:lt1>
      <a:dk2>
        <a:srgbClr val="000000"/>
      </a:dk2>
      <a:lt2>
        <a:srgbClr val="FFFFFF"/>
      </a:lt2>
      <a:accent1>
        <a:srgbClr val="FDBB30"/>
      </a:accent1>
      <a:accent2>
        <a:srgbClr val="FED686"/>
      </a:accent2>
      <a:accent3>
        <a:srgbClr val="FDBB30"/>
      </a:accent3>
      <a:accent4>
        <a:srgbClr val="FED686"/>
      </a:accent4>
      <a:accent5>
        <a:srgbClr val="FDBB30"/>
      </a:accent5>
      <a:accent6>
        <a:srgbClr val="FED686"/>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reen Divider Slide">
  <a:themeElements>
    <a:clrScheme name="EPL">
      <a:dk1>
        <a:sysClr val="windowText" lastClr="000000"/>
      </a:dk1>
      <a:lt1>
        <a:sysClr val="window" lastClr="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reen Content Slide">
  <a:themeElements>
    <a:clrScheme name="EPL Green">
      <a:dk1>
        <a:srgbClr val="7BC143"/>
      </a:dk1>
      <a:lt1>
        <a:sysClr val="window" lastClr="FFFFFF"/>
      </a:lt1>
      <a:dk2>
        <a:srgbClr val="000000"/>
      </a:dk2>
      <a:lt2>
        <a:srgbClr val="FFFFFF"/>
      </a:lt2>
      <a:accent1>
        <a:srgbClr val="7BC143"/>
      </a:accent1>
      <a:accent2>
        <a:srgbClr val="AFD98E"/>
      </a:accent2>
      <a:accent3>
        <a:srgbClr val="7BC143"/>
      </a:accent3>
      <a:accent4>
        <a:srgbClr val="AFD98E"/>
      </a:accent4>
      <a:accent5>
        <a:srgbClr val="7BC143"/>
      </a:accent5>
      <a:accent6>
        <a:srgbClr val="AFD98E"/>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ed Divider Slide">
  <a:themeElements>
    <a:clrScheme name="EPL">
      <a:dk1>
        <a:sysClr val="windowText" lastClr="000000"/>
      </a:dk1>
      <a:lt1>
        <a:sysClr val="window" lastClr="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Red Content Slide">
  <a:themeElements>
    <a:clrScheme name="EPL Red">
      <a:dk1>
        <a:srgbClr val="E40E62"/>
      </a:dk1>
      <a:lt1>
        <a:sysClr val="window" lastClr="FFFFFF"/>
      </a:lt1>
      <a:dk2>
        <a:srgbClr val="000000"/>
      </a:dk2>
      <a:lt2>
        <a:srgbClr val="FFFFFF"/>
      </a:lt2>
      <a:accent1>
        <a:srgbClr val="E40E62"/>
      </a:accent1>
      <a:accent2>
        <a:srgbClr val="F45290"/>
      </a:accent2>
      <a:accent3>
        <a:srgbClr val="E40E62"/>
      </a:accent3>
      <a:accent4>
        <a:srgbClr val="F45290"/>
      </a:accent4>
      <a:accent5>
        <a:srgbClr val="E40E62"/>
      </a:accent5>
      <a:accent6>
        <a:srgbClr val="F45290"/>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Purple Divider Slide">
  <a:themeElements>
    <a:clrScheme name="EPL">
      <a:dk1>
        <a:sysClr val="windowText" lastClr="000000"/>
      </a:dk1>
      <a:lt1>
        <a:sysClr val="window" lastClr="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Purple Content Slide">
  <a:themeElements>
    <a:clrScheme name="EPL Purple">
      <a:dk1>
        <a:srgbClr val="7C3F99"/>
      </a:dk1>
      <a:lt1>
        <a:sysClr val="window" lastClr="FFFFFF"/>
      </a:lt1>
      <a:dk2>
        <a:srgbClr val="000000"/>
      </a:dk2>
      <a:lt2>
        <a:srgbClr val="FFFFFF"/>
      </a:lt2>
      <a:accent1>
        <a:srgbClr val="7C3F99"/>
      </a:accent1>
      <a:accent2>
        <a:srgbClr val="A368C0"/>
      </a:accent2>
      <a:accent3>
        <a:srgbClr val="7C3F99"/>
      </a:accent3>
      <a:accent4>
        <a:srgbClr val="A368C0"/>
      </a:accent4>
      <a:accent5>
        <a:srgbClr val="7C3F99"/>
      </a:accent5>
      <a:accent6>
        <a:srgbClr val="A368C0"/>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Blue Divider Slide">
  <a:themeElements>
    <a:clrScheme name="EPL">
      <a:dk1>
        <a:sysClr val="windowText" lastClr="000000"/>
      </a:dk1>
      <a:lt1>
        <a:sysClr val="window" lastClr="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EPL</Template>
  <TotalTime>22213</TotalTime>
  <Words>2797</Words>
  <Application>Microsoft Office PowerPoint</Application>
  <PresentationFormat>On-screen Show (4:3)</PresentationFormat>
  <Paragraphs>506</Paragraphs>
  <Slides>48</Slides>
  <Notes>48</Notes>
  <HiddenSlides>0</HiddenSlides>
  <MMClips>0</MMClips>
  <ScaleCrop>false</ScaleCrop>
  <HeadingPairs>
    <vt:vector size="6" baseType="variant">
      <vt:variant>
        <vt:lpstr>Fonts Used</vt:lpstr>
      </vt:variant>
      <vt:variant>
        <vt:i4>4</vt:i4>
      </vt:variant>
      <vt:variant>
        <vt:lpstr>Theme</vt:lpstr>
      </vt:variant>
      <vt:variant>
        <vt:i4>13</vt:i4>
      </vt:variant>
      <vt:variant>
        <vt:lpstr>Slide Titles</vt:lpstr>
      </vt:variant>
      <vt:variant>
        <vt:i4>48</vt:i4>
      </vt:variant>
    </vt:vector>
  </HeadingPairs>
  <TitlesOfParts>
    <vt:vector size="65" baseType="lpstr">
      <vt:lpstr>Arial</vt:lpstr>
      <vt:lpstr>Arial</vt:lpstr>
      <vt:lpstr>Calibri</vt:lpstr>
      <vt:lpstr>Helvetica</vt:lpstr>
      <vt:lpstr>Yellow Divider Slide</vt:lpstr>
      <vt:lpstr>Yellow Content Slide</vt:lpstr>
      <vt:lpstr>Green Divider Slide</vt:lpstr>
      <vt:lpstr>Green Content Slide</vt:lpstr>
      <vt:lpstr>Red Divider Slide</vt:lpstr>
      <vt:lpstr>Red Content Slide</vt:lpstr>
      <vt:lpstr>Purple Divider Slide</vt:lpstr>
      <vt:lpstr>Purple Content Slide</vt:lpstr>
      <vt:lpstr>Blue Divider Slide</vt:lpstr>
      <vt:lpstr>Black Content Slide</vt:lpstr>
      <vt:lpstr>1_Blue Divider Slide</vt:lpstr>
      <vt:lpstr>1_Red Divider Slide</vt:lpstr>
      <vt:lpstr>1_Black Content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Edmonton Public Library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tthomas</dc:creator>
  <cp:lastModifiedBy>Anna Alfonso</cp:lastModifiedBy>
  <cp:revision>683</cp:revision>
  <cp:lastPrinted>2019-07-02T23:36:25Z</cp:lastPrinted>
  <dcterms:created xsi:type="dcterms:W3CDTF">2010-12-01T22:47:09Z</dcterms:created>
  <dcterms:modified xsi:type="dcterms:W3CDTF">2019-07-22T16:24:36Z</dcterms:modified>
</cp:coreProperties>
</file>